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22"/>
  </p:notesMasterIdLst>
  <p:sldIdLst>
    <p:sldId id="256" r:id="rId2"/>
    <p:sldId id="257" r:id="rId3"/>
    <p:sldId id="258" r:id="rId4"/>
    <p:sldId id="259" r:id="rId5"/>
    <p:sldId id="263" r:id="rId6"/>
    <p:sldId id="270" r:id="rId7"/>
    <p:sldId id="269" r:id="rId8"/>
    <p:sldId id="267" r:id="rId9"/>
    <p:sldId id="266" r:id="rId10"/>
    <p:sldId id="264" r:id="rId11"/>
    <p:sldId id="265" r:id="rId12"/>
    <p:sldId id="268" r:id="rId13"/>
    <p:sldId id="261" r:id="rId14"/>
    <p:sldId id="271" r:id="rId15"/>
    <p:sldId id="262" r:id="rId16"/>
    <p:sldId id="272" r:id="rId17"/>
    <p:sldId id="273" r:id="rId18"/>
    <p:sldId id="260"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2" d="100"/>
          <a:sy n="72" d="100"/>
        </p:scale>
        <p:origin x="28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3AEFB8-5DB9-4D84-80F6-F6AE39C09A46}" type="datetimeFigureOut">
              <a:rPr lang="en-US" smtClean="0"/>
              <a:t>6/29/2017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D2AFD-0669-4428-9909-B34FA18E2855}" type="slidenum">
              <a:rPr lang="en-US" smtClean="0"/>
              <a:t>‹#›</a:t>
            </a:fld>
            <a:endParaRPr lang="en-US"/>
          </a:p>
        </p:txBody>
      </p:sp>
    </p:spTree>
    <p:extLst>
      <p:ext uri="{BB962C8B-B14F-4D97-AF65-F5344CB8AC3E}">
        <p14:creationId xmlns:p14="http://schemas.microsoft.com/office/powerpoint/2010/main" val="1401363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ro-RO" dirty="0"/>
              <a:t>După cum bine ştim interesul pentru cărţi şi lectură este din ce în ce mai scăzut. Datele oficiale confirmă şi ele acest lucru. Se încearcă o impulsionare a trezirii interesului pentru lectură.</a:t>
            </a:r>
          </a:p>
          <a:p>
            <a:pPr marL="171450" indent="-171450">
              <a:buFont typeface="Arial" panose="020B0604020202020204" pitchFamily="34" charset="0"/>
              <a:buChar char="•"/>
            </a:pPr>
            <a:r>
              <a:rPr lang="ro-RO" dirty="0"/>
              <a:t>Cititul a fost, este şi cred că va rămâne o pasiune în continuare pentru mine. A început de pe băncile şcolii primare şi iată-mă acum, aproape de finalul studiilor universitare şi deşi au mai fost perioade în care l-am realizat mai puţin, are un rol important din punctul meu de vedere în dezvoltarea caracterului, cunoştinţelor şi a persoanei respective</a:t>
            </a:r>
          </a:p>
          <a:p>
            <a:pPr marL="171450" indent="-171450">
              <a:buFont typeface="Arial" panose="020B0604020202020204" pitchFamily="34" charset="0"/>
              <a:buChar char="•"/>
            </a:pPr>
            <a:r>
              <a:rPr lang="ro-RO" dirty="0"/>
              <a:t>Un alt aspect al aplicaţiei este oferirea unei alternative mai puţin convenţionale cum este mersul la bibliotecă. Multe dintre ele solicită deţinerea unor permise de acces sau încadrarea în anumite categorie de vârstă</a:t>
            </a:r>
            <a:r>
              <a:rPr lang="en-US" dirty="0"/>
              <a:t>/</a:t>
            </a:r>
            <a:r>
              <a:rPr lang="ro-RO" dirty="0"/>
              <a:t>sociale</a:t>
            </a:r>
            <a:r>
              <a:rPr lang="en-US" dirty="0"/>
              <a:t>/</a:t>
            </a:r>
            <a:r>
              <a:rPr lang="ro-RO" dirty="0"/>
              <a:t>educaţionale.</a:t>
            </a:r>
          </a:p>
          <a:p>
            <a:pPr marL="171450" indent="-171450">
              <a:buFont typeface="Arial" panose="020B0604020202020204" pitchFamily="34" charset="0"/>
              <a:buChar char="•"/>
            </a:pPr>
            <a:r>
              <a:rPr lang="ro-RO" dirty="0"/>
              <a:t>Mediul online s-a dezvoltat intens şi a început să aibă un impact covârşitor asupra vieţii oamenilor. Metodele de dezvoltare sunt diverse şi oferă posibilitatea de interacţiune cu persoane pe care nu le-ai putea cunoaşte în alt mod.</a:t>
            </a:r>
          </a:p>
          <a:p>
            <a:pPr marL="171450" indent="-171450">
              <a:buFont typeface="Arial" panose="020B0604020202020204" pitchFamily="34" charset="0"/>
              <a:buChar char="•"/>
            </a:pPr>
            <a:r>
              <a:rPr lang="ro-RO" dirty="0"/>
              <a:t>Oferirea prin intermediul aplicaţiei a unui suport pentru comunicare între utilizatori. În acest fel, orice persoană care interacţionează cu aplicaţia şi o foloseşte va putea fi contactată prin intermediul acesteia.</a:t>
            </a:r>
            <a:endParaRPr lang="en-US" dirty="0"/>
          </a:p>
        </p:txBody>
      </p:sp>
      <p:sp>
        <p:nvSpPr>
          <p:cNvPr id="4" name="Slide Number Placeholder 3"/>
          <p:cNvSpPr>
            <a:spLocks noGrp="1"/>
          </p:cNvSpPr>
          <p:nvPr>
            <p:ph type="sldNum" sz="quarter" idx="10"/>
          </p:nvPr>
        </p:nvSpPr>
        <p:spPr/>
        <p:txBody>
          <a:bodyPr/>
          <a:lstStyle/>
          <a:p>
            <a:fld id="{8ABD2AFD-0669-4428-9909-B34FA18E2855}" type="slidenum">
              <a:rPr lang="en-US" smtClean="0"/>
              <a:t>3</a:t>
            </a:fld>
            <a:endParaRPr lang="en-US"/>
          </a:p>
        </p:txBody>
      </p:sp>
    </p:spTree>
    <p:extLst>
      <p:ext uri="{BB962C8B-B14F-4D97-AF65-F5344CB8AC3E}">
        <p14:creationId xmlns:p14="http://schemas.microsoft.com/office/powerpoint/2010/main" val="1286621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B41031E-3F7F-4AB1-94F9-EA06CA6896FC}" type="datetime1">
              <a:rPr lang="en-US" smtClean="0"/>
              <a:t>6/29/2017</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395228088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4E9174-2599-49BD-885C-18270464DB4C}" type="datetime1">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400922517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6EB20B-E3CA-4ADB-9295-FF02164A1E7A}" type="datetime1">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125473830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B0F5D6-829F-47E1-A915-F2F4D0D1750E}" type="datetime1">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8A20A-9A89-48A9-A8C9-331189FDC513}"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9222277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7115EC-C827-4990-B120-4E021DA73E0D}" type="datetime1">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83617718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7177038-7D15-43A4-96EF-F04F3B515E51}" type="datetime1">
              <a:rPr lang="en-US" smtClean="0"/>
              <a:t>6/29/2017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75906155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07BDAAF-6734-4022-B881-7A8364BDAEEE}" type="datetime1">
              <a:rPr lang="en-US" smtClean="0"/>
              <a:t>6/29/2017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196413053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019A4D-8001-4E5A-958D-EB34E849F609}" type="datetime1">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105111706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A00F1-C004-4146-9961-8FF9ACBD19E5}" type="datetime1">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1423568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3F8350-E5F2-4CD7-9B1F-EF9E90E95F1A}" type="datetime1">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266914051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BDE5F9-8F3C-43C9-A759-7AC9A78378EB}" type="datetime1">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40212265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01D6C3-77EF-46E1-88A6-3EC2F4D224F7}" type="datetime1">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40865426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B65B87-7AB6-4D1A-B26A-09DC52CBB682}" type="datetime1">
              <a:rPr lang="en-US" smtClean="0"/>
              <a:t>6/29/2017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402213006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8D9CD1-61A3-46BF-A4D7-629C020BDE89}" type="datetime1">
              <a:rPr lang="en-US" smtClean="0"/>
              <a:t>6/29/2017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378039274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FDCD6F-72DF-44B0-99FE-28D0E614A3AD}" type="datetime1">
              <a:rPr lang="en-US" smtClean="0"/>
              <a:t>6/29/2017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132543531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C1E9DE-5CBB-435A-B64F-2DBA6C5C2291}" type="datetime1">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129159621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21E850-D0E9-4F28-BC8A-3FBF0C4BFD53}" type="datetime1">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8A20A-9A89-48A9-A8C9-331189FDC513}" type="slidenum">
              <a:rPr lang="en-US" smtClean="0"/>
              <a:t>‹#›</a:t>
            </a:fld>
            <a:endParaRPr lang="en-US"/>
          </a:p>
        </p:txBody>
      </p:sp>
    </p:spTree>
    <p:extLst>
      <p:ext uri="{BB962C8B-B14F-4D97-AF65-F5344CB8AC3E}">
        <p14:creationId xmlns:p14="http://schemas.microsoft.com/office/powerpoint/2010/main" val="351568264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C4B125C-2648-4BBB-89E7-75827F8A79D5}" type="datetime1">
              <a:rPr lang="en-US" smtClean="0"/>
              <a:t>6/29/2017</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3A8A20A-9A89-48A9-A8C9-331189FDC513}" type="slidenum">
              <a:rPr lang="en-US" smtClean="0"/>
              <a:t>‹#›</a:t>
            </a:fld>
            <a:endParaRPr lang="en-US"/>
          </a:p>
        </p:txBody>
      </p:sp>
    </p:spTree>
    <p:extLst>
      <p:ext uri="{BB962C8B-B14F-4D97-AF65-F5344CB8AC3E}">
        <p14:creationId xmlns:p14="http://schemas.microsoft.com/office/powerpoint/2010/main" val="1699153133"/>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20852-3C95-426F-B028-7979D45E9A3D}"/>
              </a:ext>
            </a:extLst>
          </p:cNvPr>
          <p:cNvSpPr>
            <a:spLocks noGrp="1"/>
          </p:cNvSpPr>
          <p:nvPr>
            <p:ph type="ctrTitle"/>
          </p:nvPr>
        </p:nvSpPr>
        <p:spPr>
          <a:xfrm>
            <a:off x="1876424" y="1122363"/>
            <a:ext cx="8791575" cy="2387600"/>
          </a:xfrm>
        </p:spPr>
        <p:txBody>
          <a:bodyPr/>
          <a:lstStyle/>
          <a:p>
            <a:r>
              <a:rPr lang="en-US" dirty="0" err="1"/>
              <a:t>BookishNet</a:t>
            </a:r>
            <a:endParaRPr lang="en-US" dirty="0"/>
          </a:p>
        </p:txBody>
      </p:sp>
      <p:sp>
        <p:nvSpPr>
          <p:cNvPr id="3" name="Subtitle 2">
            <a:extLst>
              <a:ext uri="{FF2B5EF4-FFF2-40B4-BE49-F238E27FC236}">
                <a16:creationId xmlns:a16="http://schemas.microsoft.com/office/drawing/2014/main" id="{7E27C432-EEB5-4C64-9766-67E674E8CF45}"/>
              </a:ext>
            </a:extLst>
          </p:cNvPr>
          <p:cNvSpPr>
            <a:spLocks noGrp="1"/>
          </p:cNvSpPr>
          <p:nvPr>
            <p:ph type="subTitle" idx="1"/>
          </p:nvPr>
        </p:nvSpPr>
        <p:spPr>
          <a:xfrm>
            <a:off x="1876424" y="3602038"/>
            <a:ext cx="8791575" cy="1655762"/>
          </a:xfrm>
        </p:spPr>
        <p:txBody>
          <a:bodyPr>
            <a:normAutofit fontScale="92500" lnSpcReduction="20000"/>
          </a:bodyPr>
          <a:lstStyle/>
          <a:p>
            <a:r>
              <a:rPr lang="en-US" dirty="0"/>
              <a:t>Absolvent:</a:t>
            </a:r>
          </a:p>
          <a:p>
            <a:r>
              <a:rPr lang="en-US" dirty="0"/>
              <a:t>Ursan Teofil-Cosmin</a:t>
            </a:r>
          </a:p>
          <a:p>
            <a:r>
              <a:rPr lang="en-US" dirty="0" err="1"/>
              <a:t>Coordonator</a:t>
            </a:r>
            <a:r>
              <a:rPr lang="en-US" dirty="0"/>
              <a:t> </a:t>
            </a:r>
            <a:r>
              <a:rPr lang="ro-RO" dirty="0"/>
              <a:t>Ştiinţific:</a:t>
            </a:r>
          </a:p>
          <a:p>
            <a:r>
              <a:rPr lang="ro-RO" dirty="0"/>
              <a:t>Asistent, dr. Vasile Alaiba</a:t>
            </a:r>
            <a:endParaRPr lang="en-US" dirty="0"/>
          </a:p>
        </p:txBody>
      </p:sp>
      <p:sp>
        <p:nvSpPr>
          <p:cNvPr id="4" name="Slide Number Placeholder 3">
            <a:extLst>
              <a:ext uri="{FF2B5EF4-FFF2-40B4-BE49-F238E27FC236}">
                <a16:creationId xmlns:a16="http://schemas.microsoft.com/office/drawing/2014/main" id="{1B9F0F16-3327-467D-9063-8273F48032C1}"/>
              </a:ext>
            </a:extLst>
          </p:cNvPr>
          <p:cNvSpPr>
            <a:spLocks noGrp="1"/>
          </p:cNvSpPr>
          <p:nvPr>
            <p:ph type="sldNum" sz="quarter" idx="12"/>
          </p:nvPr>
        </p:nvSpPr>
        <p:spPr/>
        <p:txBody>
          <a:bodyPr/>
          <a:lstStyle/>
          <a:p>
            <a:fld id="{93A8A20A-9A89-48A9-A8C9-331189FDC513}" type="slidenum">
              <a:rPr lang="en-US" smtClean="0"/>
              <a:t>1</a:t>
            </a:fld>
            <a:endParaRPr lang="en-US"/>
          </a:p>
        </p:txBody>
      </p:sp>
    </p:spTree>
    <p:extLst>
      <p:ext uri="{BB962C8B-B14F-4D97-AF65-F5344CB8AC3E}">
        <p14:creationId xmlns:p14="http://schemas.microsoft.com/office/powerpoint/2010/main" val="38614117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3">
                                            <p:txEl>
                                              <p:pRg st="0" end="0"/>
                                            </p:txEl>
                                          </p:spTgt>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20"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1" dur="1000"/>
                                        <p:tgtEl>
                                          <p:spTgt spid="3">
                                            <p:txEl>
                                              <p:pRg st="1" end="1"/>
                                            </p:txEl>
                                          </p:spTgt>
                                        </p:tgtEl>
                                      </p:cBhvr>
                                    </p:animEffect>
                                  </p:childTnLst>
                                </p:cTn>
                              </p:par>
                            </p:childTnLst>
                          </p:cTn>
                        </p:par>
                        <p:par>
                          <p:cTn id="22" fill="hold">
                            <p:stCondLst>
                              <p:cond delay="3000"/>
                            </p:stCondLst>
                            <p:childTnLst>
                              <p:par>
                                <p:cTn id="23" presetID="55"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6"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7" dur="1000"/>
                                        <p:tgtEl>
                                          <p:spTgt spid="3">
                                            <p:txEl>
                                              <p:pRg st="2" end="2"/>
                                            </p:txEl>
                                          </p:spTgt>
                                        </p:tgtEl>
                                      </p:cBhvr>
                                    </p:animEffect>
                                  </p:childTnLst>
                                </p:cTn>
                              </p:par>
                            </p:childTnLst>
                          </p:cTn>
                        </p:par>
                        <p:par>
                          <p:cTn id="28" fill="hold">
                            <p:stCondLst>
                              <p:cond delay="4000"/>
                            </p:stCondLst>
                            <p:childTnLst>
                              <p:par>
                                <p:cTn id="29" presetID="55" presetClass="entr" presetSubtype="0" fill="hold" grpId="0"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32"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4" name="Rectangle 6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6"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id="{B543C6E3-A218-40C5-B33B-2B253ED17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177" y="618518"/>
            <a:ext cx="3837924"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68" name="Group 67"/>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9"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0"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1"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1"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6"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15654CEE-5FC1-4DBF-9ABD-3B8DBF4ADFD1}"/>
              </a:ext>
            </a:extLst>
          </p:cNvPr>
          <p:cNvSpPr>
            <a:spLocks noGrp="1"/>
          </p:cNvSpPr>
          <p:nvPr>
            <p:ph type="title"/>
          </p:nvPr>
        </p:nvSpPr>
        <p:spPr>
          <a:xfrm>
            <a:off x="1141413" y="618518"/>
            <a:ext cx="4459286" cy="1478570"/>
          </a:xfrm>
        </p:spPr>
        <p:txBody>
          <a:bodyPr>
            <a:normAutofit/>
          </a:bodyPr>
          <a:lstStyle/>
          <a:p>
            <a:r>
              <a:rPr lang="ro-RO" sz="3200" dirty="0"/>
              <a:t>Arhitectura aplicaţiei server - Bookishnet.DataLayer</a:t>
            </a:r>
          </a:p>
        </p:txBody>
      </p:sp>
      <p:sp>
        <p:nvSpPr>
          <p:cNvPr id="13" name="Content Placeholder 9"/>
          <p:cNvSpPr>
            <a:spLocks noGrp="1"/>
          </p:cNvSpPr>
          <p:nvPr>
            <p:ph idx="1"/>
          </p:nvPr>
        </p:nvSpPr>
        <p:spPr>
          <a:xfrm>
            <a:off x="1141412" y="2249487"/>
            <a:ext cx="4459287" cy="3965046"/>
          </a:xfrm>
        </p:spPr>
        <p:txBody>
          <a:bodyPr>
            <a:normAutofit/>
          </a:bodyPr>
          <a:lstStyle/>
          <a:p>
            <a:r>
              <a:rPr lang="ro-RO" sz="2000" dirty="0"/>
              <a:t>Generic models</a:t>
            </a:r>
          </a:p>
          <a:p>
            <a:r>
              <a:rPr lang="ro-RO" sz="2000" dirty="0"/>
              <a:t>Interfaces</a:t>
            </a:r>
          </a:p>
          <a:p>
            <a:r>
              <a:rPr lang="ro-RO" sz="2000" dirty="0"/>
              <a:t>Migrations</a:t>
            </a:r>
          </a:p>
          <a:p>
            <a:r>
              <a:rPr lang="ro-RO" sz="2000" dirty="0"/>
              <a:t>Models</a:t>
            </a:r>
          </a:p>
          <a:p>
            <a:r>
              <a:rPr lang="ro-RO" sz="2000" dirty="0"/>
              <a:t>Repositories</a:t>
            </a:r>
          </a:p>
          <a:p>
            <a:r>
              <a:rPr lang="ro-RO" sz="2000" dirty="0"/>
              <a:t>BookishNetContext</a:t>
            </a:r>
            <a:endParaRPr lang="en-US" sz="2000" dirty="0"/>
          </a:p>
        </p:txBody>
      </p:sp>
      <p:sp>
        <p:nvSpPr>
          <p:cNvPr id="3" name="Slide Number Placeholder 2">
            <a:extLst>
              <a:ext uri="{FF2B5EF4-FFF2-40B4-BE49-F238E27FC236}">
                <a16:creationId xmlns:a16="http://schemas.microsoft.com/office/drawing/2014/main" id="{2C889C53-FDF7-4752-9F1D-621D64F97CC9}"/>
              </a:ext>
            </a:extLst>
          </p:cNvPr>
          <p:cNvSpPr>
            <a:spLocks noGrp="1"/>
          </p:cNvSpPr>
          <p:nvPr>
            <p:ph type="sldNum" sz="quarter" idx="12"/>
          </p:nvPr>
        </p:nvSpPr>
        <p:spPr/>
        <p:txBody>
          <a:bodyPr/>
          <a:lstStyle/>
          <a:p>
            <a:fld id="{93A8A20A-9A89-48A9-A8C9-331189FDC513}" type="slidenum">
              <a:rPr lang="en-US" smtClean="0"/>
              <a:t>10</a:t>
            </a:fld>
            <a:endParaRPr lang="en-US"/>
          </a:p>
        </p:txBody>
      </p:sp>
    </p:spTree>
    <p:extLst>
      <p:ext uri="{BB962C8B-B14F-4D97-AF65-F5344CB8AC3E}">
        <p14:creationId xmlns:p14="http://schemas.microsoft.com/office/powerpoint/2010/main" val="365117670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2500"/>
                            </p:stCondLst>
                            <p:childTnLst>
                              <p:par>
                                <p:cTn id="13" presetID="16" presetClass="entr" presetSubtype="21" fill="hold" grpId="0" nodeType="after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barn(inVertical)">
                                      <p:cBhvr>
                                        <p:cTn id="15" dur="500"/>
                                        <p:tgtEl>
                                          <p:spTgt spid="13">
                                            <p:txEl>
                                              <p:pRg st="0" end="0"/>
                                            </p:txEl>
                                          </p:spTgt>
                                        </p:tgtEl>
                                      </p:cBhvr>
                                    </p:animEffect>
                                  </p:childTnLst>
                                </p:cTn>
                              </p:par>
                            </p:childTnLst>
                          </p:cTn>
                        </p:par>
                        <p:par>
                          <p:cTn id="16" fill="hold">
                            <p:stCondLst>
                              <p:cond delay="3000"/>
                            </p:stCondLst>
                            <p:childTnLst>
                              <p:par>
                                <p:cTn id="17" presetID="16" presetClass="entr" presetSubtype="21" fill="hold" grpId="0" nodeType="after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barn(inVertical)">
                                      <p:cBhvr>
                                        <p:cTn id="19" dur="500"/>
                                        <p:tgtEl>
                                          <p:spTgt spid="13">
                                            <p:txEl>
                                              <p:pRg st="1" end="1"/>
                                            </p:txEl>
                                          </p:spTgt>
                                        </p:tgtEl>
                                      </p:cBhvr>
                                    </p:animEffect>
                                  </p:childTnLst>
                                </p:cTn>
                              </p:par>
                            </p:childTnLst>
                          </p:cTn>
                        </p:par>
                        <p:par>
                          <p:cTn id="20" fill="hold">
                            <p:stCondLst>
                              <p:cond delay="3500"/>
                            </p:stCondLst>
                            <p:childTnLst>
                              <p:par>
                                <p:cTn id="21" presetID="16" presetClass="entr" presetSubtype="21" fill="hold" grpId="0" nodeType="after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barn(inVertical)">
                                      <p:cBhvr>
                                        <p:cTn id="23" dur="500"/>
                                        <p:tgtEl>
                                          <p:spTgt spid="13">
                                            <p:txEl>
                                              <p:pRg st="2" end="2"/>
                                            </p:txEl>
                                          </p:spTgt>
                                        </p:tgtEl>
                                      </p:cBhvr>
                                    </p:animEffect>
                                  </p:childTnLst>
                                </p:cTn>
                              </p:par>
                            </p:childTnLst>
                          </p:cTn>
                        </p:par>
                        <p:par>
                          <p:cTn id="24" fill="hold">
                            <p:stCondLst>
                              <p:cond delay="4000"/>
                            </p:stCondLst>
                            <p:childTnLst>
                              <p:par>
                                <p:cTn id="25" presetID="16" presetClass="entr" presetSubtype="21" fill="hold" grpId="0" nodeType="after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barn(inVertical)">
                                      <p:cBhvr>
                                        <p:cTn id="27" dur="500"/>
                                        <p:tgtEl>
                                          <p:spTgt spid="13">
                                            <p:txEl>
                                              <p:pRg st="3" end="3"/>
                                            </p:txEl>
                                          </p:spTgt>
                                        </p:tgtEl>
                                      </p:cBhvr>
                                    </p:animEffect>
                                  </p:childTnLst>
                                </p:cTn>
                              </p:par>
                            </p:childTnLst>
                          </p:cTn>
                        </p:par>
                        <p:par>
                          <p:cTn id="28" fill="hold">
                            <p:stCondLst>
                              <p:cond delay="4500"/>
                            </p:stCondLst>
                            <p:childTnLst>
                              <p:par>
                                <p:cTn id="29" presetID="16" presetClass="entr" presetSubtype="21" fill="hold" grpId="0" nodeType="after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Effect transition="in" filter="barn(inVertical)">
                                      <p:cBhvr>
                                        <p:cTn id="31" dur="500"/>
                                        <p:tgtEl>
                                          <p:spTgt spid="13">
                                            <p:txEl>
                                              <p:pRg st="4" end="4"/>
                                            </p:txEl>
                                          </p:spTgt>
                                        </p:tgtEl>
                                      </p:cBhvr>
                                    </p:animEffect>
                                  </p:childTnLst>
                                </p:cTn>
                              </p:par>
                            </p:childTnLst>
                          </p:cTn>
                        </p:par>
                        <p:par>
                          <p:cTn id="32" fill="hold">
                            <p:stCondLst>
                              <p:cond delay="5000"/>
                            </p:stCondLst>
                            <p:childTnLst>
                              <p:par>
                                <p:cTn id="33" presetID="16" presetClass="entr" presetSubtype="21" fill="hold" grpId="0" nodeType="afterEffect">
                                  <p:stCondLst>
                                    <p:cond delay="0"/>
                                  </p:stCondLst>
                                  <p:childTnLst>
                                    <p:set>
                                      <p:cBhvr>
                                        <p:cTn id="34" dur="1" fill="hold">
                                          <p:stCondLst>
                                            <p:cond delay="0"/>
                                          </p:stCondLst>
                                        </p:cTn>
                                        <p:tgtEl>
                                          <p:spTgt spid="13">
                                            <p:txEl>
                                              <p:pRg st="5" end="5"/>
                                            </p:txEl>
                                          </p:spTgt>
                                        </p:tgtEl>
                                        <p:attrNameLst>
                                          <p:attrName>style.visibility</p:attrName>
                                        </p:attrNameLst>
                                      </p:cBhvr>
                                      <p:to>
                                        <p:strVal val="visible"/>
                                      </p:to>
                                    </p:set>
                                    <p:animEffect transition="in" filter="barn(inVertical)">
                                      <p:cBhvr>
                                        <p:cTn id="35"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2901646"/>
            <a:ext cx="4689234" cy="224533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CD660541-8CC9-40EA-A952-344739E85143}"/>
              </a:ext>
            </a:extLst>
          </p:cNvPr>
          <p:cNvSpPr>
            <a:spLocks noGrp="1"/>
          </p:cNvSpPr>
          <p:nvPr>
            <p:ph type="title"/>
          </p:nvPr>
        </p:nvSpPr>
        <p:spPr>
          <a:xfrm>
            <a:off x="1141413" y="618518"/>
            <a:ext cx="9905998" cy="1478570"/>
          </a:xfrm>
        </p:spPr>
        <p:txBody>
          <a:bodyPr>
            <a:normAutofit/>
          </a:bodyPr>
          <a:lstStyle/>
          <a:p>
            <a:r>
              <a:rPr lang="ro-RO" dirty="0"/>
              <a:t>Arhitectura testelor - </a:t>
            </a:r>
            <a:br>
              <a:rPr lang="en-US" dirty="0"/>
            </a:br>
            <a:r>
              <a:rPr lang="ro-RO" dirty="0"/>
              <a:t>Bookishnet.DataLayer.Tests</a:t>
            </a:r>
            <a:endParaRPr lang="en-US" dirty="0"/>
          </a:p>
        </p:txBody>
      </p:sp>
      <p:sp>
        <p:nvSpPr>
          <p:cNvPr id="12" name="Content Placeholder 11"/>
          <p:cNvSpPr>
            <a:spLocks noGrp="1"/>
          </p:cNvSpPr>
          <p:nvPr>
            <p:ph idx="1"/>
          </p:nvPr>
        </p:nvSpPr>
        <p:spPr>
          <a:xfrm>
            <a:off x="6336727" y="2249487"/>
            <a:ext cx="4710683" cy="3541714"/>
          </a:xfrm>
        </p:spPr>
        <p:txBody>
          <a:bodyPr>
            <a:normAutofit/>
          </a:bodyPr>
          <a:lstStyle/>
          <a:p>
            <a:r>
              <a:rPr lang="ro-RO" dirty="0"/>
              <a:t>Structură simplă</a:t>
            </a:r>
          </a:p>
          <a:p>
            <a:r>
              <a:rPr lang="ro-RO" dirty="0"/>
              <a:t>Repository class -</a:t>
            </a:r>
            <a:r>
              <a:rPr lang="en-US" dirty="0"/>
              <a:t>&gt;</a:t>
            </a:r>
            <a:r>
              <a:rPr lang="ro-RO" dirty="0"/>
              <a:t> test class</a:t>
            </a:r>
          </a:p>
          <a:p>
            <a:r>
              <a:rPr lang="ro-RO" dirty="0"/>
              <a:t>Separarea responsabilităţilor</a:t>
            </a:r>
          </a:p>
        </p:txBody>
      </p:sp>
      <p:sp>
        <p:nvSpPr>
          <p:cNvPr id="3" name="Slide Number Placeholder 2">
            <a:extLst>
              <a:ext uri="{FF2B5EF4-FFF2-40B4-BE49-F238E27FC236}">
                <a16:creationId xmlns:a16="http://schemas.microsoft.com/office/drawing/2014/main" id="{CFB3EF82-5706-4E96-9CEF-42B5AB6B5A66}"/>
              </a:ext>
            </a:extLst>
          </p:cNvPr>
          <p:cNvSpPr>
            <a:spLocks noGrp="1"/>
          </p:cNvSpPr>
          <p:nvPr>
            <p:ph type="sldNum" sz="quarter" idx="12"/>
          </p:nvPr>
        </p:nvSpPr>
        <p:spPr/>
        <p:txBody>
          <a:bodyPr/>
          <a:lstStyle/>
          <a:p>
            <a:fld id="{93A8A20A-9A89-48A9-A8C9-331189FDC513}" type="slidenum">
              <a:rPr lang="en-US" smtClean="0"/>
              <a:t>11</a:t>
            </a:fld>
            <a:endParaRPr lang="en-US"/>
          </a:p>
        </p:txBody>
      </p:sp>
    </p:spTree>
    <p:extLst>
      <p:ext uri="{BB962C8B-B14F-4D97-AF65-F5344CB8AC3E}">
        <p14:creationId xmlns:p14="http://schemas.microsoft.com/office/powerpoint/2010/main" val="227936845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1" presetClass="entr" presetSubtype="1"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childTnLst>
                          </p:cTn>
                        </p:par>
                        <p:par>
                          <p:cTn id="14" fill="hold">
                            <p:stCondLst>
                              <p:cond delay="4000"/>
                            </p:stCondLst>
                            <p:childTnLst>
                              <p:par>
                                <p:cTn id="15" presetID="22" presetClass="entr" presetSubtype="4" fill="hold" grpId="0" nodeType="after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ipe(down)">
                                      <p:cBhvr>
                                        <p:cTn id="17" dur="500"/>
                                        <p:tgtEl>
                                          <p:spTgt spid="12">
                                            <p:txEl>
                                              <p:pRg st="0" end="0"/>
                                            </p:txEl>
                                          </p:spTgt>
                                        </p:tgtEl>
                                      </p:cBhvr>
                                    </p:animEffect>
                                  </p:childTnLst>
                                </p:cTn>
                              </p:par>
                            </p:childTnLst>
                          </p:cTn>
                        </p:par>
                        <p:par>
                          <p:cTn id="18" fill="hold">
                            <p:stCondLst>
                              <p:cond delay="4500"/>
                            </p:stCondLst>
                            <p:childTnLst>
                              <p:par>
                                <p:cTn id="19" presetID="22" presetClass="entr" presetSubtype="4" fill="hold" grpId="0" nodeType="after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wipe(down)">
                                      <p:cBhvr>
                                        <p:cTn id="21" dur="500"/>
                                        <p:tgtEl>
                                          <p:spTgt spid="12">
                                            <p:txEl>
                                              <p:pRg st="1" end="1"/>
                                            </p:txEl>
                                          </p:spTgt>
                                        </p:tgtEl>
                                      </p:cBhvr>
                                    </p:animEffect>
                                  </p:childTnLst>
                                </p:cTn>
                              </p:par>
                            </p:childTnLst>
                          </p:cTn>
                        </p:par>
                        <p:par>
                          <p:cTn id="22" fill="hold">
                            <p:stCondLst>
                              <p:cond delay="5000"/>
                            </p:stCondLst>
                            <p:childTnLst>
                              <p:par>
                                <p:cTn id="23" presetID="22" presetClass="entr" presetSubtype="4" fill="hold" grpId="0" nodeType="after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wipe(down)">
                                      <p:cBhvr>
                                        <p:cTn id="2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988" y="1404289"/>
            <a:ext cx="2974328" cy="4043960"/>
          </a:xfrm>
          <a:prstGeom prst="rect">
            <a:avLst/>
          </a:prstGeom>
        </p:spPr>
      </p:pic>
      <p:pic>
        <p:nvPicPr>
          <p:cNvPr id="7" name="Picture 6">
            <a:extLst>
              <a:ext uri="{FF2B5EF4-FFF2-40B4-BE49-F238E27FC236}">
                <a16:creationId xmlns:a16="http://schemas.microsoft.com/office/drawing/2014/main" id="{68706691-9FB0-4553-B481-901C9793C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042" y="1852754"/>
            <a:ext cx="2974328" cy="3147030"/>
          </a:xfrm>
          <a:prstGeom prst="rect">
            <a:avLst/>
          </a:prstGeom>
        </p:spPr>
      </p:pic>
      <p:sp>
        <p:nvSpPr>
          <p:cNvPr id="2" name="Title 1">
            <a:extLst>
              <a:ext uri="{FF2B5EF4-FFF2-40B4-BE49-F238E27FC236}">
                <a16:creationId xmlns:a16="http://schemas.microsoft.com/office/drawing/2014/main" id="{A10CC0BD-4A90-4D94-BB91-5EC96CFBAC8B}"/>
              </a:ext>
            </a:extLst>
          </p:cNvPr>
          <p:cNvSpPr>
            <a:spLocks noGrp="1"/>
          </p:cNvSpPr>
          <p:nvPr>
            <p:ph type="title"/>
          </p:nvPr>
        </p:nvSpPr>
        <p:spPr>
          <a:xfrm>
            <a:off x="8036041" y="618518"/>
            <a:ext cx="3281003" cy="1478570"/>
          </a:xfrm>
        </p:spPr>
        <p:txBody>
          <a:bodyPr anchor="b">
            <a:normAutofit/>
          </a:bodyPr>
          <a:lstStyle/>
          <a:p>
            <a:r>
              <a:rPr lang="ro-RO" sz="2400" dirty="0"/>
              <a:t>Arhitectura testelor - Bookishnet.MVC.Tests</a:t>
            </a:r>
            <a:endParaRPr lang="en-US" sz="2400" dirty="0"/>
          </a:p>
        </p:txBody>
      </p:sp>
      <p:sp>
        <p:nvSpPr>
          <p:cNvPr id="15" name="Content Placeholder 11"/>
          <p:cNvSpPr>
            <a:spLocks noGrp="1"/>
          </p:cNvSpPr>
          <p:nvPr>
            <p:ph idx="1"/>
          </p:nvPr>
        </p:nvSpPr>
        <p:spPr>
          <a:xfrm>
            <a:off x="8036041" y="2249487"/>
            <a:ext cx="3281004" cy="3541714"/>
          </a:xfrm>
        </p:spPr>
        <p:txBody>
          <a:bodyPr>
            <a:normAutofit/>
          </a:bodyPr>
          <a:lstStyle/>
          <a:p>
            <a:r>
              <a:rPr lang="ro-RO" sz="1800" dirty="0"/>
              <a:t>Configurations</a:t>
            </a:r>
          </a:p>
          <a:p>
            <a:r>
              <a:rPr lang="ro-RO" sz="1800" dirty="0"/>
              <a:t>Dto</a:t>
            </a:r>
          </a:p>
          <a:p>
            <a:r>
              <a:rPr lang="ro-RO" sz="1800" dirty="0"/>
              <a:t>Extensions</a:t>
            </a:r>
          </a:p>
          <a:p>
            <a:r>
              <a:rPr lang="ro-RO" sz="1800" dirty="0"/>
              <a:t>PageObjects</a:t>
            </a:r>
          </a:p>
          <a:p>
            <a:r>
              <a:rPr lang="ro-RO" sz="1800" dirty="0"/>
              <a:t>PagePartials</a:t>
            </a:r>
          </a:p>
          <a:p>
            <a:r>
              <a:rPr lang="ro-RO" sz="1800" dirty="0"/>
              <a:t>TestCases</a:t>
            </a:r>
          </a:p>
          <a:p>
            <a:r>
              <a:rPr lang="ro-RO" sz="1800" dirty="0"/>
              <a:t>WrapperFactory</a:t>
            </a:r>
            <a:endParaRPr lang="en-US" sz="1800" dirty="0"/>
          </a:p>
        </p:txBody>
      </p:sp>
      <p:sp>
        <p:nvSpPr>
          <p:cNvPr id="3" name="Slide Number Placeholder 2">
            <a:extLst>
              <a:ext uri="{FF2B5EF4-FFF2-40B4-BE49-F238E27FC236}">
                <a16:creationId xmlns:a16="http://schemas.microsoft.com/office/drawing/2014/main" id="{697F3795-DAEA-45FB-81F6-66A08F1E062B}"/>
              </a:ext>
            </a:extLst>
          </p:cNvPr>
          <p:cNvSpPr>
            <a:spLocks noGrp="1"/>
          </p:cNvSpPr>
          <p:nvPr>
            <p:ph type="sldNum" sz="quarter" idx="12"/>
          </p:nvPr>
        </p:nvSpPr>
        <p:spPr/>
        <p:txBody>
          <a:bodyPr/>
          <a:lstStyle/>
          <a:p>
            <a:fld id="{93A8A20A-9A89-48A9-A8C9-331189FDC513}" type="slidenum">
              <a:rPr lang="en-US" smtClean="0"/>
              <a:t>12</a:t>
            </a:fld>
            <a:endParaRPr lang="en-US"/>
          </a:p>
        </p:txBody>
      </p:sp>
    </p:spTree>
    <p:extLst>
      <p:ext uri="{BB962C8B-B14F-4D97-AF65-F5344CB8AC3E}">
        <p14:creationId xmlns:p14="http://schemas.microsoft.com/office/powerpoint/2010/main" val="30578432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35"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anim calcmode="lin" valueType="num">
                                      <p:cBhvr>
                                        <p:cTn id="15" dur="2000" fill="hold"/>
                                        <p:tgtEl>
                                          <p:spTgt spid="14"/>
                                        </p:tgtEl>
                                        <p:attrNameLst>
                                          <p:attrName>style.rotation</p:attrName>
                                        </p:attrNameLst>
                                      </p:cBhvr>
                                      <p:tavLst>
                                        <p:tav tm="0">
                                          <p:val>
                                            <p:fltVal val="720"/>
                                          </p:val>
                                        </p:tav>
                                        <p:tav tm="100000">
                                          <p:val>
                                            <p:fltVal val="0"/>
                                          </p:val>
                                        </p:tav>
                                      </p:tavLst>
                                    </p:anim>
                                    <p:anim calcmode="lin" valueType="num">
                                      <p:cBhvr>
                                        <p:cTn id="16" dur="2000" fill="hold"/>
                                        <p:tgtEl>
                                          <p:spTgt spid="14"/>
                                        </p:tgtEl>
                                        <p:attrNameLst>
                                          <p:attrName>ppt_h</p:attrName>
                                        </p:attrNameLst>
                                      </p:cBhvr>
                                      <p:tavLst>
                                        <p:tav tm="0">
                                          <p:val>
                                            <p:fltVal val="0"/>
                                          </p:val>
                                        </p:tav>
                                        <p:tav tm="100000">
                                          <p:val>
                                            <p:strVal val="#ppt_h"/>
                                          </p:val>
                                        </p:tav>
                                      </p:tavLst>
                                    </p:anim>
                                    <p:anim calcmode="lin" valueType="num">
                                      <p:cBhvr>
                                        <p:cTn id="17" dur="2000" fill="hold"/>
                                        <p:tgtEl>
                                          <p:spTgt spid="14"/>
                                        </p:tgtEl>
                                        <p:attrNameLst>
                                          <p:attrName>ppt_w</p:attrName>
                                        </p:attrNameLst>
                                      </p:cBhvr>
                                      <p:tavLst>
                                        <p:tav tm="0">
                                          <p:val>
                                            <p:fltVal val="0"/>
                                          </p:val>
                                        </p:tav>
                                        <p:tav tm="100000">
                                          <p:val>
                                            <p:strVal val="#ppt_w"/>
                                          </p:val>
                                        </p:tav>
                                      </p:tavLst>
                                    </p:anim>
                                  </p:childTnLst>
                                </p:cTn>
                              </p:par>
                              <p:par>
                                <p:cTn id="18" presetID="35"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0"/>
                                        <p:tgtEl>
                                          <p:spTgt spid="7"/>
                                        </p:tgtEl>
                                      </p:cBhvr>
                                    </p:animEffect>
                                    <p:anim calcmode="lin" valueType="num">
                                      <p:cBhvr>
                                        <p:cTn id="21" dur="2000" fill="hold"/>
                                        <p:tgtEl>
                                          <p:spTgt spid="7"/>
                                        </p:tgtEl>
                                        <p:attrNameLst>
                                          <p:attrName>style.rotation</p:attrName>
                                        </p:attrNameLst>
                                      </p:cBhvr>
                                      <p:tavLst>
                                        <p:tav tm="0">
                                          <p:val>
                                            <p:fltVal val="720"/>
                                          </p:val>
                                        </p:tav>
                                        <p:tav tm="100000">
                                          <p:val>
                                            <p:fltVal val="0"/>
                                          </p:val>
                                        </p:tav>
                                      </p:tavLst>
                                    </p:anim>
                                    <p:anim calcmode="lin" valueType="num">
                                      <p:cBhvr>
                                        <p:cTn id="22" dur="2000" fill="hold"/>
                                        <p:tgtEl>
                                          <p:spTgt spid="7"/>
                                        </p:tgtEl>
                                        <p:attrNameLst>
                                          <p:attrName>ppt_h</p:attrName>
                                        </p:attrNameLst>
                                      </p:cBhvr>
                                      <p:tavLst>
                                        <p:tav tm="0">
                                          <p:val>
                                            <p:fltVal val="0"/>
                                          </p:val>
                                        </p:tav>
                                        <p:tav tm="100000">
                                          <p:val>
                                            <p:strVal val="#ppt_h"/>
                                          </p:val>
                                        </p:tav>
                                      </p:tavLst>
                                    </p:anim>
                                    <p:anim calcmode="lin" valueType="num">
                                      <p:cBhvr>
                                        <p:cTn id="23" dur="2000" fill="hold"/>
                                        <p:tgtEl>
                                          <p:spTgt spid="7"/>
                                        </p:tgtEl>
                                        <p:attrNameLst>
                                          <p:attrName>ppt_w</p:attrName>
                                        </p:attrNameLst>
                                      </p:cBhvr>
                                      <p:tavLst>
                                        <p:tav tm="0">
                                          <p:val>
                                            <p:fltVal val="0"/>
                                          </p:val>
                                        </p:tav>
                                        <p:tav tm="100000">
                                          <p:val>
                                            <p:strVal val="#ppt_w"/>
                                          </p:val>
                                        </p:tav>
                                      </p:tavLst>
                                    </p:anim>
                                  </p:childTnLst>
                                </p:cTn>
                              </p:par>
                            </p:childTnLst>
                          </p:cTn>
                        </p:par>
                        <p:par>
                          <p:cTn id="24" fill="hold">
                            <p:stCondLst>
                              <p:cond delay="3000"/>
                            </p:stCondLst>
                            <p:childTnLst>
                              <p:par>
                                <p:cTn id="25" presetID="22" presetClass="entr" presetSubtype="4"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down)">
                                      <p:cBhvr>
                                        <p:cTn id="27" dur="500"/>
                                        <p:tgtEl>
                                          <p:spTgt spid="15">
                                            <p:txEl>
                                              <p:pRg st="0" end="0"/>
                                            </p:txEl>
                                          </p:spTgt>
                                        </p:tgtEl>
                                      </p:cBhvr>
                                    </p:animEffect>
                                  </p:childTnLst>
                                </p:cTn>
                              </p:par>
                            </p:childTnLst>
                          </p:cTn>
                        </p:par>
                        <p:par>
                          <p:cTn id="28" fill="hold">
                            <p:stCondLst>
                              <p:cond delay="3500"/>
                            </p:stCondLst>
                            <p:childTnLst>
                              <p:par>
                                <p:cTn id="29" presetID="22" presetClass="entr" presetSubtype="4" fill="hold" grpId="0" nodeType="after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animEffect transition="in" filter="wipe(down)">
                                      <p:cBhvr>
                                        <p:cTn id="31" dur="500"/>
                                        <p:tgtEl>
                                          <p:spTgt spid="15">
                                            <p:txEl>
                                              <p:pRg st="1" end="1"/>
                                            </p:txEl>
                                          </p:spTgt>
                                        </p:tgtEl>
                                      </p:cBhvr>
                                    </p:animEffect>
                                  </p:childTnLst>
                                </p:cTn>
                              </p:par>
                            </p:childTnLst>
                          </p:cTn>
                        </p:par>
                        <p:par>
                          <p:cTn id="32" fill="hold">
                            <p:stCondLst>
                              <p:cond delay="4000"/>
                            </p:stCondLst>
                            <p:childTnLst>
                              <p:par>
                                <p:cTn id="33" presetID="22" presetClass="entr" presetSubtype="4" fill="hold" grpId="0" nodeType="after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animEffect transition="in" filter="wipe(down)">
                                      <p:cBhvr>
                                        <p:cTn id="35" dur="500"/>
                                        <p:tgtEl>
                                          <p:spTgt spid="15">
                                            <p:txEl>
                                              <p:pRg st="2" end="2"/>
                                            </p:txEl>
                                          </p:spTgt>
                                        </p:tgtEl>
                                      </p:cBhvr>
                                    </p:animEffect>
                                  </p:childTnLst>
                                </p:cTn>
                              </p:par>
                            </p:childTnLst>
                          </p:cTn>
                        </p:par>
                        <p:par>
                          <p:cTn id="36" fill="hold">
                            <p:stCondLst>
                              <p:cond delay="4500"/>
                            </p:stCondLst>
                            <p:childTnLst>
                              <p:par>
                                <p:cTn id="37" presetID="22" presetClass="entr" presetSubtype="4" fill="hold" grpId="0" nodeType="afterEffect">
                                  <p:stCondLst>
                                    <p:cond delay="0"/>
                                  </p:stCondLst>
                                  <p:childTnLst>
                                    <p:set>
                                      <p:cBhvr>
                                        <p:cTn id="38" dur="1" fill="hold">
                                          <p:stCondLst>
                                            <p:cond delay="0"/>
                                          </p:stCondLst>
                                        </p:cTn>
                                        <p:tgtEl>
                                          <p:spTgt spid="15">
                                            <p:txEl>
                                              <p:pRg st="3" end="3"/>
                                            </p:txEl>
                                          </p:spTgt>
                                        </p:tgtEl>
                                        <p:attrNameLst>
                                          <p:attrName>style.visibility</p:attrName>
                                        </p:attrNameLst>
                                      </p:cBhvr>
                                      <p:to>
                                        <p:strVal val="visible"/>
                                      </p:to>
                                    </p:set>
                                    <p:animEffect transition="in" filter="wipe(down)">
                                      <p:cBhvr>
                                        <p:cTn id="39" dur="500"/>
                                        <p:tgtEl>
                                          <p:spTgt spid="15">
                                            <p:txEl>
                                              <p:pRg st="3" end="3"/>
                                            </p:txEl>
                                          </p:spTgt>
                                        </p:tgtEl>
                                      </p:cBhvr>
                                    </p:animEffect>
                                  </p:childTnLst>
                                </p:cTn>
                              </p:par>
                            </p:childTnLst>
                          </p:cTn>
                        </p:par>
                        <p:par>
                          <p:cTn id="40" fill="hold">
                            <p:stCondLst>
                              <p:cond delay="5000"/>
                            </p:stCondLst>
                            <p:childTnLst>
                              <p:par>
                                <p:cTn id="41" presetID="22" presetClass="entr" presetSubtype="4" fill="hold" grpId="0" nodeType="afterEffect">
                                  <p:stCondLst>
                                    <p:cond delay="0"/>
                                  </p:stCondLst>
                                  <p:childTnLst>
                                    <p:set>
                                      <p:cBhvr>
                                        <p:cTn id="42" dur="1" fill="hold">
                                          <p:stCondLst>
                                            <p:cond delay="0"/>
                                          </p:stCondLst>
                                        </p:cTn>
                                        <p:tgtEl>
                                          <p:spTgt spid="15">
                                            <p:txEl>
                                              <p:pRg st="4" end="4"/>
                                            </p:txEl>
                                          </p:spTgt>
                                        </p:tgtEl>
                                        <p:attrNameLst>
                                          <p:attrName>style.visibility</p:attrName>
                                        </p:attrNameLst>
                                      </p:cBhvr>
                                      <p:to>
                                        <p:strVal val="visible"/>
                                      </p:to>
                                    </p:set>
                                    <p:animEffect transition="in" filter="wipe(down)">
                                      <p:cBhvr>
                                        <p:cTn id="43" dur="500"/>
                                        <p:tgtEl>
                                          <p:spTgt spid="15">
                                            <p:txEl>
                                              <p:pRg st="4" end="4"/>
                                            </p:txEl>
                                          </p:spTgt>
                                        </p:tgtEl>
                                      </p:cBhvr>
                                    </p:animEffect>
                                  </p:childTnLst>
                                </p:cTn>
                              </p:par>
                            </p:childTnLst>
                          </p:cTn>
                        </p:par>
                        <p:par>
                          <p:cTn id="44" fill="hold">
                            <p:stCondLst>
                              <p:cond delay="5500"/>
                            </p:stCondLst>
                            <p:childTnLst>
                              <p:par>
                                <p:cTn id="45" presetID="22" presetClass="entr" presetSubtype="4" fill="hold" grpId="0" nodeType="afterEffect">
                                  <p:stCondLst>
                                    <p:cond delay="0"/>
                                  </p:stCondLst>
                                  <p:childTnLst>
                                    <p:set>
                                      <p:cBhvr>
                                        <p:cTn id="46" dur="1" fill="hold">
                                          <p:stCondLst>
                                            <p:cond delay="0"/>
                                          </p:stCondLst>
                                        </p:cTn>
                                        <p:tgtEl>
                                          <p:spTgt spid="15">
                                            <p:txEl>
                                              <p:pRg st="5" end="5"/>
                                            </p:txEl>
                                          </p:spTgt>
                                        </p:tgtEl>
                                        <p:attrNameLst>
                                          <p:attrName>style.visibility</p:attrName>
                                        </p:attrNameLst>
                                      </p:cBhvr>
                                      <p:to>
                                        <p:strVal val="visible"/>
                                      </p:to>
                                    </p:set>
                                    <p:animEffect transition="in" filter="wipe(down)">
                                      <p:cBhvr>
                                        <p:cTn id="47" dur="500"/>
                                        <p:tgtEl>
                                          <p:spTgt spid="15">
                                            <p:txEl>
                                              <p:pRg st="5" end="5"/>
                                            </p:txEl>
                                          </p:spTgt>
                                        </p:tgtEl>
                                      </p:cBhvr>
                                    </p:animEffect>
                                  </p:childTnLst>
                                </p:cTn>
                              </p:par>
                            </p:childTnLst>
                          </p:cTn>
                        </p:par>
                        <p:par>
                          <p:cTn id="48" fill="hold">
                            <p:stCondLst>
                              <p:cond delay="6000"/>
                            </p:stCondLst>
                            <p:childTnLst>
                              <p:par>
                                <p:cTn id="49" presetID="22" presetClass="entr" presetSubtype="4" fill="hold" grpId="0" nodeType="afterEffect">
                                  <p:stCondLst>
                                    <p:cond delay="0"/>
                                  </p:stCondLst>
                                  <p:childTnLst>
                                    <p:set>
                                      <p:cBhvr>
                                        <p:cTn id="50" dur="1" fill="hold">
                                          <p:stCondLst>
                                            <p:cond delay="0"/>
                                          </p:stCondLst>
                                        </p:cTn>
                                        <p:tgtEl>
                                          <p:spTgt spid="15">
                                            <p:txEl>
                                              <p:pRg st="6" end="6"/>
                                            </p:txEl>
                                          </p:spTgt>
                                        </p:tgtEl>
                                        <p:attrNameLst>
                                          <p:attrName>style.visibility</p:attrName>
                                        </p:attrNameLst>
                                      </p:cBhvr>
                                      <p:to>
                                        <p:strVal val="visible"/>
                                      </p:to>
                                    </p:set>
                                    <p:animEffect transition="in" filter="wipe(down)">
                                      <p:cBhvr>
                                        <p:cTn id="51"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F2B68-8A69-4824-A1B8-B0FB5B8320E5}"/>
              </a:ext>
            </a:extLst>
          </p:cNvPr>
          <p:cNvSpPr>
            <a:spLocks noGrp="1"/>
          </p:cNvSpPr>
          <p:nvPr>
            <p:ph type="title"/>
          </p:nvPr>
        </p:nvSpPr>
        <p:spPr/>
        <p:txBody>
          <a:bodyPr/>
          <a:lstStyle/>
          <a:p>
            <a:r>
              <a:rPr lang="ro-RO" dirty="0"/>
              <a:t>Demo</a:t>
            </a:r>
            <a:endParaRPr lang="en-US" dirty="0"/>
          </a:p>
        </p:txBody>
      </p:sp>
      <p:pic>
        <p:nvPicPr>
          <p:cNvPr id="5" name="BookishNet - demo">
            <a:hlinkClick r:id="" action="ppaction://media"/>
            <a:extLst>
              <a:ext uri="{FF2B5EF4-FFF2-40B4-BE49-F238E27FC236}">
                <a16:creationId xmlns:a16="http://schemas.microsoft.com/office/drawing/2014/main" id="{AC210CEC-06A4-48E8-962A-40E4C6C79A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88" y="0"/>
            <a:ext cx="12192000" cy="6858384"/>
          </a:xfrm>
        </p:spPr>
      </p:pic>
      <p:sp>
        <p:nvSpPr>
          <p:cNvPr id="6" name="Slide Number Placeholder 5">
            <a:extLst>
              <a:ext uri="{FF2B5EF4-FFF2-40B4-BE49-F238E27FC236}">
                <a16:creationId xmlns:a16="http://schemas.microsoft.com/office/drawing/2014/main" id="{6A581882-D17C-42BC-96C4-527202402D58}"/>
              </a:ext>
            </a:extLst>
          </p:cNvPr>
          <p:cNvSpPr>
            <a:spLocks noGrp="1"/>
          </p:cNvSpPr>
          <p:nvPr>
            <p:ph type="sldNum" sz="quarter" idx="12"/>
          </p:nvPr>
        </p:nvSpPr>
        <p:spPr/>
        <p:txBody>
          <a:bodyPr/>
          <a:lstStyle/>
          <a:p>
            <a:fld id="{93A8A20A-9A89-48A9-A8C9-331189FDC513}" type="slidenum">
              <a:rPr lang="en-US" smtClean="0"/>
              <a:t>13</a:t>
            </a:fld>
            <a:endParaRPr lang="en-US"/>
          </a:p>
        </p:txBody>
      </p:sp>
    </p:spTree>
    <p:extLst>
      <p:ext uri="{BB962C8B-B14F-4D97-AF65-F5344CB8AC3E}">
        <p14:creationId xmlns:p14="http://schemas.microsoft.com/office/powerpoint/2010/main" val="152449710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6" presetClass="entr" presetSubtype="16"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childTnLst>
                          </p:cTn>
                        </p:par>
                        <p:par>
                          <p:cTn id="25" fill="hold">
                            <p:stCondLst>
                              <p:cond delay="4000"/>
                            </p:stCondLst>
                            <p:childTnLst>
                              <p:par>
                                <p:cTn id="26" presetID="2" presetClass="mediacall" presetSubtype="0" fill="hold" nodeType="afterEffect">
                                  <p:stCondLst>
                                    <p:cond delay="0"/>
                                  </p:stCondLst>
                                  <p:childTnLst>
                                    <p:cmd type="call" cmd="togglePause">
                                      <p:cBhvr>
                                        <p:cTn id="2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5"/>
                </p:tgtEl>
              </p:cMediaNode>
            </p:vide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9313-C4CA-462D-9CD9-EDE4DB15FB9E}"/>
              </a:ext>
            </a:extLst>
          </p:cNvPr>
          <p:cNvSpPr>
            <a:spLocks noGrp="1"/>
          </p:cNvSpPr>
          <p:nvPr>
            <p:ph type="title"/>
          </p:nvPr>
        </p:nvSpPr>
        <p:spPr/>
        <p:txBody>
          <a:bodyPr/>
          <a:lstStyle/>
          <a:p>
            <a:r>
              <a:rPr lang="ro-RO" dirty="0"/>
              <a:t>Concluzii</a:t>
            </a:r>
            <a:endParaRPr lang="en-US" dirty="0"/>
          </a:p>
        </p:txBody>
      </p:sp>
      <p:sp>
        <p:nvSpPr>
          <p:cNvPr id="3" name="Content Placeholder 2">
            <a:extLst>
              <a:ext uri="{FF2B5EF4-FFF2-40B4-BE49-F238E27FC236}">
                <a16:creationId xmlns:a16="http://schemas.microsoft.com/office/drawing/2014/main" id="{1262D09E-8476-4F7A-B55E-E92937EC96FE}"/>
              </a:ext>
            </a:extLst>
          </p:cNvPr>
          <p:cNvSpPr>
            <a:spLocks noGrp="1"/>
          </p:cNvSpPr>
          <p:nvPr>
            <p:ph idx="1"/>
          </p:nvPr>
        </p:nvSpPr>
        <p:spPr/>
        <p:txBody>
          <a:bodyPr/>
          <a:lstStyle/>
          <a:p>
            <a:r>
              <a:rPr lang="ro-RO" dirty="0"/>
              <a:t>Facilitarea comunicării şi a procesului de împrumutare</a:t>
            </a:r>
          </a:p>
          <a:p>
            <a:r>
              <a:rPr lang="ro-RO" dirty="0"/>
              <a:t>Provocări pe partea de client:</a:t>
            </a:r>
          </a:p>
          <a:p>
            <a:pPr lvl="1"/>
            <a:r>
              <a:rPr lang="ro-RO" dirty="0"/>
              <a:t>Desing</a:t>
            </a:r>
          </a:p>
          <a:p>
            <a:pPr lvl="1"/>
            <a:r>
              <a:rPr lang="ro-RO" dirty="0"/>
              <a:t>Reamintirea unor noţiuni de AngularJS învăţate pe parcursul unui internship</a:t>
            </a:r>
          </a:p>
          <a:p>
            <a:r>
              <a:rPr lang="ro-RO" dirty="0"/>
              <a:t>Avantaje</a:t>
            </a:r>
            <a:r>
              <a:rPr lang="en-US" dirty="0"/>
              <a:t> </a:t>
            </a:r>
            <a:r>
              <a:rPr lang="ro-RO" dirty="0"/>
              <a:t>oferite pe partea de client:</a:t>
            </a:r>
          </a:p>
          <a:p>
            <a:pPr lvl="1"/>
            <a:r>
              <a:rPr lang="ro-RO" dirty="0"/>
              <a:t>Uşor de folosit şi intuitiv</a:t>
            </a:r>
          </a:p>
          <a:p>
            <a:pPr lvl="1"/>
            <a:r>
              <a:rPr lang="ro-RO" dirty="0"/>
              <a:t>Memorarea şi transferul datelor rapid prin intermediul AngularJS</a:t>
            </a:r>
            <a:endParaRPr lang="en-US" dirty="0"/>
          </a:p>
        </p:txBody>
      </p:sp>
      <p:sp>
        <p:nvSpPr>
          <p:cNvPr id="4" name="Slide Number Placeholder 3">
            <a:extLst>
              <a:ext uri="{FF2B5EF4-FFF2-40B4-BE49-F238E27FC236}">
                <a16:creationId xmlns:a16="http://schemas.microsoft.com/office/drawing/2014/main" id="{1AEDB50B-458F-449E-BED4-F4FC2450279D}"/>
              </a:ext>
            </a:extLst>
          </p:cNvPr>
          <p:cNvSpPr>
            <a:spLocks noGrp="1"/>
          </p:cNvSpPr>
          <p:nvPr>
            <p:ph type="sldNum" sz="quarter" idx="12"/>
          </p:nvPr>
        </p:nvSpPr>
        <p:spPr/>
        <p:txBody>
          <a:bodyPr/>
          <a:lstStyle/>
          <a:p>
            <a:fld id="{93A8A20A-9A89-48A9-A8C9-331189FDC513}" type="slidenum">
              <a:rPr lang="en-US" smtClean="0"/>
              <a:t>14</a:t>
            </a:fld>
            <a:endParaRPr lang="en-US"/>
          </a:p>
        </p:txBody>
      </p:sp>
    </p:spTree>
    <p:extLst>
      <p:ext uri="{BB962C8B-B14F-4D97-AF65-F5344CB8AC3E}">
        <p14:creationId xmlns:p14="http://schemas.microsoft.com/office/powerpoint/2010/main" val="37805091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7" dur="500"/>
                                        <p:tgtEl>
                                          <p:spTgt spid="3">
                                            <p:txEl>
                                              <p:pRg st="2" end="2"/>
                                            </p:txEl>
                                          </p:spTgt>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3" dur="500"/>
                                        <p:tgtEl>
                                          <p:spTgt spid="3">
                                            <p:txEl>
                                              <p:pRg st="3" end="3"/>
                                            </p:txEl>
                                          </p:spTgt>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p:cTn id="3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9" dur="500"/>
                                        <p:tgtEl>
                                          <p:spTgt spid="3">
                                            <p:txEl>
                                              <p:pRg st="4" end="4"/>
                                            </p:txEl>
                                          </p:spTgt>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5" dur="500"/>
                                        <p:tgtEl>
                                          <p:spTgt spid="3">
                                            <p:txEl>
                                              <p:pRg st="5" end="5"/>
                                            </p:txEl>
                                          </p:spTgt>
                                        </p:tgtEl>
                                      </p:cBhvr>
                                    </p:animEffect>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9313-C4CA-462D-9CD9-EDE4DB15FB9E}"/>
              </a:ext>
            </a:extLst>
          </p:cNvPr>
          <p:cNvSpPr>
            <a:spLocks noGrp="1"/>
          </p:cNvSpPr>
          <p:nvPr>
            <p:ph type="title"/>
          </p:nvPr>
        </p:nvSpPr>
        <p:spPr/>
        <p:txBody>
          <a:bodyPr/>
          <a:lstStyle/>
          <a:p>
            <a:r>
              <a:rPr lang="ro-RO" dirty="0"/>
              <a:t>Concluzii</a:t>
            </a:r>
            <a:endParaRPr lang="en-US" dirty="0"/>
          </a:p>
        </p:txBody>
      </p:sp>
      <p:sp>
        <p:nvSpPr>
          <p:cNvPr id="3" name="Content Placeholder 2">
            <a:extLst>
              <a:ext uri="{FF2B5EF4-FFF2-40B4-BE49-F238E27FC236}">
                <a16:creationId xmlns:a16="http://schemas.microsoft.com/office/drawing/2014/main" id="{1262D09E-8476-4F7A-B55E-E92937EC96FE}"/>
              </a:ext>
            </a:extLst>
          </p:cNvPr>
          <p:cNvSpPr>
            <a:spLocks noGrp="1"/>
          </p:cNvSpPr>
          <p:nvPr>
            <p:ph idx="1"/>
          </p:nvPr>
        </p:nvSpPr>
        <p:spPr/>
        <p:txBody>
          <a:bodyPr/>
          <a:lstStyle/>
          <a:p>
            <a:r>
              <a:rPr lang="ro-RO" dirty="0"/>
              <a:t>Provocări pe partea de server:</a:t>
            </a:r>
          </a:p>
          <a:p>
            <a:pPr lvl="1"/>
            <a:r>
              <a:rPr lang="ro-RO" dirty="0"/>
              <a:t>Respectarea principiilor OOP</a:t>
            </a:r>
          </a:p>
          <a:p>
            <a:pPr lvl="1"/>
            <a:r>
              <a:rPr lang="ro-RO" dirty="0"/>
              <a:t>Familiarizarea cu noua versiune de .Net Core (1.1)</a:t>
            </a:r>
          </a:p>
          <a:p>
            <a:pPr lvl="1"/>
            <a:r>
              <a:rPr lang="ro-RO" dirty="0"/>
              <a:t>Realizarea chat-ului, autentificarea, trimiterea de email-uri</a:t>
            </a:r>
          </a:p>
          <a:p>
            <a:r>
              <a:rPr lang="ro-RO" dirty="0"/>
              <a:t>Avantaje oferite de aplicaţia server:</a:t>
            </a:r>
          </a:p>
          <a:p>
            <a:pPr lvl="1"/>
            <a:r>
              <a:rPr lang="ro-RO" dirty="0"/>
              <a:t>Scalabilitate şi rapiditate</a:t>
            </a:r>
          </a:p>
          <a:p>
            <a:pPr lvl="1"/>
            <a:r>
              <a:rPr lang="ro-RO" dirty="0"/>
              <a:t>Acces la baza de date prin Entity Framework Core</a:t>
            </a:r>
            <a:endParaRPr lang="en-US" dirty="0"/>
          </a:p>
        </p:txBody>
      </p:sp>
      <p:sp>
        <p:nvSpPr>
          <p:cNvPr id="4" name="Slide Number Placeholder 3">
            <a:extLst>
              <a:ext uri="{FF2B5EF4-FFF2-40B4-BE49-F238E27FC236}">
                <a16:creationId xmlns:a16="http://schemas.microsoft.com/office/drawing/2014/main" id="{C4772A6D-5FC4-45AC-BAF3-310168894B22}"/>
              </a:ext>
            </a:extLst>
          </p:cNvPr>
          <p:cNvSpPr>
            <a:spLocks noGrp="1"/>
          </p:cNvSpPr>
          <p:nvPr>
            <p:ph type="sldNum" sz="quarter" idx="12"/>
          </p:nvPr>
        </p:nvSpPr>
        <p:spPr/>
        <p:txBody>
          <a:bodyPr/>
          <a:lstStyle/>
          <a:p>
            <a:fld id="{93A8A20A-9A89-48A9-A8C9-331189FDC513}" type="slidenum">
              <a:rPr lang="en-US" smtClean="0"/>
              <a:t>15</a:t>
            </a:fld>
            <a:endParaRPr lang="en-US"/>
          </a:p>
        </p:txBody>
      </p:sp>
    </p:spTree>
    <p:extLst>
      <p:ext uri="{BB962C8B-B14F-4D97-AF65-F5344CB8AC3E}">
        <p14:creationId xmlns:p14="http://schemas.microsoft.com/office/powerpoint/2010/main" val="13764618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1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par>
                          <p:cTn id="15" fill="hold">
                            <p:stCondLst>
                              <p:cond delay="1500"/>
                            </p:stCondLst>
                            <p:childTnLst>
                              <p:par>
                                <p:cTn id="16" presetID="17" presetClass="entr" presetSubtype="1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17" presetClass="entr" presetSubtype="1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par>
                          <p:cTn id="25" fill="hold">
                            <p:stCondLst>
                              <p:cond delay="2500"/>
                            </p:stCondLst>
                            <p:childTnLst>
                              <p:par>
                                <p:cTn id="26" presetID="17" presetClass="entr" presetSubtype="1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17" presetClass="entr" presetSubtype="10"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par>
                          <p:cTn id="35" fill="hold">
                            <p:stCondLst>
                              <p:cond delay="3500"/>
                            </p:stCondLst>
                            <p:childTnLst>
                              <p:par>
                                <p:cTn id="36" presetID="17" presetClass="entr" presetSubtype="10" fill="hold" grpId="0"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p:cTn id="38"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5" end="5"/>
                                            </p:txEl>
                                          </p:spTgt>
                                        </p:tgtEl>
                                        <p:attrNameLst>
                                          <p:attrName>ppt_h</p:attrName>
                                        </p:attrNameLst>
                                      </p:cBhvr>
                                      <p:tavLst>
                                        <p:tav tm="0">
                                          <p:val>
                                            <p:strVal val="#ppt_h"/>
                                          </p:val>
                                        </p:tav>
                                        <p:tav tm="100000">
                                          <p:val>
                                            <p:strVal val="#ppt_h"/>
                                          </p:val>
                                        </p:tav>
                                      </p:tavLst>
                                    </p:anim>
                                  </p:childTnLst>
                                </p:cTn>
                              </p:par>
                            </p:childTnLst>
                          </p:cTn>
                        </p:par>
                        <p:par>
                          <p:cTn id="40" fill="hold">
                            <p:stCondLst>
                              <p:cond delay="4000"/>
                            </p:stCondLst>
                            <p:childTnLst>
                              <p:par>
                                <p:cTn id="41" presetID="17" presetClass="entr" presetSubtype="1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9313-C4CA-462D-9CD9-EDE4DB15FB9E}"/>
              </a:ext>
            </a:extLst>
          </p:cNvPr>
          <p:cNvSpPr>
            <a:spLocks noGrp="1"/>
          </p:cNvSpPr>
          <p:nvPr>
            <p:ph type="title"/>
          </p:nvPr>
        </p:nvSpPr>
        <p:spPr/>
        <p:txBody>
          <a:bodyPr/>
          <a:lstStyle/>
          <a:p>
            <a:r>
              <a:rPr lang="ro-RO" dirty="0"/>
              <a:t>Concluzii</a:t>
            </a:r>
            <a:endParaRPr lang="en-US" dirty="0"/>
          </a:p>
        </p:txBody>
      </p:sp>
      <p:sp>
        <p:nvSpPr>
          <p:cNvPr id="3" name="Content Placeholder 2">
            <a:extLst>
              <a:ext uri="{FF2B5EF4-FFF2-40B4-BE49-F238E27FC236}">
                <a16:creationId xmlns:a16="http://schemas.microsoft.com/office/drawing/2014/main" id="{1262D09E-8476-4F7A-B55E-E92937EC96FE}"/>
              </a:ext>
            </a:extLst>
          </p:cNvPr>
          <p:cNvSpPr>
            <a:spLocks noGrp="1"/>
          </p:cNvSpPr>
          <p:nvPr>
            <p:ph idx="1"/>
          </p:nvPr>
        </p:nvSpPr>
        <p:spPr/>
        <p:txBody>
          <a:bodyPr>
            <a:normAutofit lnSpcReduction="10000"/>
          </a:bodyPr>
          <a:lstStyle/>
          <a:p>
            <a:r>
              <a:rPr lang="ro-RO" dirty="0"/>
              <a:t>Provocări privind realizarea testelor:</a:t>
            </a:r>
          </a:p>
          <a:p>
            <a:pPr lvl="1"/>
            <a:r>
              <a:rPr lang="ro-RO" dirty="0"/>
              <a:t>Mock-uirea datelor</a:t>
            </a:r>
          </a:p>
          <a:p>
            <a:pPr lvl="1"/>
            <a:r>
              <a:rPr lang="ro-RO" dirty="0"/>
              <a:t>Familiarizarea cu Page Object Pattern</a:t>
            </a:r>
          </a:p>
          <a:p>
            <a:pPr lvl="1"/>
            <a:r>
              <a:rPr lang="ro-RO" dirty="0"/>
              <a:t>Refactorizarea pentru a îndeplini cele mai bune standarde OOP</a:t>
            </a:r>
          </a:p>
          <a:p>
            <a:r>
              <a:rPr lang="ro-RO" dirty="0"/>
              <a:t>Avantaje oferite de teste:</a:t>
            </a:r>
          </a:p>
          <a:p>
            <a:pPr lvl="1"/>
            <a:r>
              <a:rPr lang="ro-RO" dirty="0"/>
              <a:t>Verificarea funcţionalităţii</a:t>
            </a:r>
          </a:p>
          <a:p>
            <a:pPr lvl="1"/>
            <a:r>
              <a:rPr lang="ro-RO" dirty="0"/>
              <a:t>Teste automate, folosite şi la secţiunea de demo</a:t>
            </a:r>
          </a:p>
          <a:p>
            <a:pPr lvl="1"/>
            <a:r>
              <a:rPr lang="ro-RO" dirty="0"/>
              <a:t>Posibilitatea de refolosire</a:t>
            </a:r>
            <a:endParaRPr lang="en-US" dirty="0"/>
          </a:p>
        </p:txBody>
      </p:sp>
      <p:sp>
        <p:nvSpPr>
          <p:cNvPr id="4" name="Slide Number Placeholder 3">
            <a:extLst>
              <a:ext uri="{FF2B5EF4-FFF2-40B4-BE49-F238E27FC236}">
                <a16:creationId xmlns:a16="http://schemas.microsoft.com/office/drawing/2014/main" id="{94ED001C-9798-4176-AB71-0AF84B9768F3}"/>
              </a:ext>
            </a:extLst>
          </p:cNvPr>
          <p:cNvSpPr>
            <a:spLocks noGrp="1"/>
          </p:cNvSpPr>
          <p:nvPr>
            <p:ph type="sldNum" sz="quarter" idx="12"/>
          </p:nvPr>
        </p:nvSpPr>
        <p:spPr/>
        <p:txBody>
          <a:bodyPr/>
          <a:lstStyle/>
          <a:p>
            <a:fld id="{93A8A20A-9A89-48A9-A8C9-331189FDC513}" type="slidenum">
              <a:rPr lang="en-US" smtClean="0"/>
              <a:t>16</a:t>
            </a:fld>
            <a:endParaRPr lang="en-US"/>
          </a:p>
        </p:txBody>
      </p:sp>
    </p:spTree>
    <p:extLst>
      <p:ext uri="{BB962C8B-B14F-4D97-AF65-F5344CB8AC3E}">
        <p14:creationId xmlns:p14="http://schemas.microsoft.com/office/powerpoint/2010/main" val="336003458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Scale>
                                      <p:cBhvr>
                                        <p:cTn id="13"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3">
                                            <p:txEl>
                                              <p:pRg st="0" end="0"/>
                                            </p:txEl>
                                          </p:spTgt>
                                        </p:tgtEl>
                                        <p:attrNameLst>
                                          <p:attrName>ppt_x</p:attrName>
                                          <p:attrName>ppt_y</p:attrName>
                                        </p:attrNameLst>
                                      </p:cBhvr>
                                    </p:animMotion>
                                    <p:animEffect transition="in" filter="fade">
                                      <p:cBhvr>
                                        <p:cTn id="15" dur="1000"/>
                                        <p:tgtEl>
                                          <p:spTgt spid="3">
                                            <p:txEl>
                                              <p:pRg st="0" end="0"/>
                                            </p:txEl>
                                          </p:spTgt>
                                        </p:tgtEl>
                                      </p:cBhvr>
                                    </p:animEffect>
                                  </p:childTnLst>
                                </p:cTn>
                              </p:par>
                            </p:childTnLst>
                          </p:cTn>
                        </p:par>
                        <p:par>
                          <p:cTn id="16" fill="hold">
                            <p:stCondLst>
                              <p:cond delay="2000"/>
                            </p:stCondLst>
                            <p:childTnLst>
                              <p:par>
                                <p:cTn id="17" presetID="5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Scale>
                                      <p:cBhvr>
                                        <p:cTn id="19"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
                                            <p:txEl>
                                              <p:pRg st="1" end="1"/>
                                            </p:txEl>
                                          </p:spTgt>
                                        </p:tgtEl>
                                        <p:attrNameLst>
                                          <p:attrName>ppt_x</p:attrName>
                                          <p:attrName>ppt_y</p:attrName>
                                        </p:attrNameLst>
                                      </p:cBhvr>
                                    </p:animMotion>
                                    <p:animEffect transition="in" filter="fade">
                                      <p:cBhvr>
                                        <p:cTn id="21" dur="1000"/>
                                        <p:tgtEl>
                                          <p:spTgt spid="3">
                                            <p:txEl>
                                              <p:pRg st="1" end="1"/>
                                            </p:txEl>
                                          </p:spTgt>
                                        </p:tgtEl>
                                      </p:cBhvr>
                                    </p:animEffect>
                                  </p:childTnLst>
                                </p:cTn>
                              </p:par>
                            </p:childTnLst>
                          </p:cTn>
                        </p:par>
                        <p:par>
                          <p:cTn id="22" fill="hold">
                            <p:stCondLst>
                              <p:cond delay="3000"/>
                            </p:stCondLst>
                            <p:childTnLst>
                              <p:par>
                                <p:cTn id="23" presetID="5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Scale>
                                      <p:cBhvr>
                                        <p:cTn id="25" dur="1000" decel="50000" fill="hold">
                                          <p:stCondLst>
                                            <p:cond delay="0"/>
                                          </p:stCondLst>
                                        </p:cTn>
                                        <p:tgtEl>
                                          <p:spTgt spid="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3">
                                            <p:txEl>
                                              <p:pRg st="2" end="2"/>
                                            </p:txEl>
                                          </p:spTgt>
                                        </p:tgtEl>
                                        <p:attrNameLst>
                                          <p:attrName>ppt_x</p:attrName>
                                          <p:attrName>ppt_y</p:attrName>
                                        </p:attrNameLst>
                                      </p:cBhvr>
                                    </p:animMotion>
                                    <p:animEffect transition="in" filter="fade">
                                      <p:cBhvr>
                                        <p:cTn id="27" dur="1000"/>
                                        <p:tgtEl>
                                          <p:spTgt spid="3">
                                            <p:txEl>
                                              <p:pRg st="2" end="2"/>
                                            </p:txEl>
                                          </p:spTgt>
                                        </p:tgtEl>
                                      </p:cBhvr>
                                    </p:animEffect>
                                  </p:childTnLst>
                                </p:cTn>
                              </p:par>
                            </p:childTnLst>
                          </p:cTn>
                        </p:par>
                        <p:par>
                          <p:cTn id="28" fill="hold">
                            <p:stCondLst>
                              <p:cond delay="4000"/>
                            </p:stCondLst>
                            <p:childTnLst>
                              <p:par>
                                <p:cTn id="29" presetID="52" presetClass="entr" presetSubtype="0" fill="hold" grpId="0"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Scale>
                                      <p:cBhvr>
                                        <p:cTn id="31" dur="1000" decel="50000" fill="hold">
                                          <p:stCondLst>
                                            <p:cond delay="0"/>
                                          </p:stCondLst>
                                        </p:cTn>
                                        <p:tgtEl>
                                          <p:spTgt spid="3">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3">
                                            <p:txEl>
                                              <p:pRg st="3" end="3"/>
                                            </p:txEl>
                                          </p:spTgt>
                                        </p:tgtEl>
                                        <p:attrNameLst>
                                          <p:attrName>ppt_x</p:attrName>
                                          <p:attrName>ppt_y</p:attrName>
                                        </p:attrNameLst>
                                      </p:cBhvr>
                                    </p:animMotion>
                                    <p:animEffect transition="in" filter="fade">
                                      <p:cBhvr>
                                        <p:cTn id="33" dur="1000"/>
                                        <p:tgtEl>
                                          <p:spTgt spid="3">
                                            <p:txEl>
                                              <p:pRg st="3" end="3"/>
                                            </p:txEl>
                                          </p:spTgt>
                                        </p:tgtEl>
                                      </p:cBhvr>
                                    </p:animEffect>
                                  </p:childTnLst>
                                </p:cTn>
                              </p:par>
                            </p:childTnLst>
                          </p:cTn>
                        </p:par>
                        <p:par>
                          <p:cTn id="34" fill="hold">
                            <p:stCondLst>
                              <p:cond delay="5000"/>
                            </p:stCondLst>
                            <p:childTnLst>
                              <p:par>
                                <p:cTn id="35" presetID="52" presetClass="entr" presetSubtype="0"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Scale>
                                      <p:cBhvr>
                                        <p:cTn id="37" dur="1000" decel="50000" fill="hold">
                                          <p:stCondLst>
                                            <p:cond delay="0"/>
                                          </p:stCondLst>
                                        </p:cTn>
                                        <p:tgtEl>
                                          <p:spTgt spid="3">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3">
                                            <p:txEl>
                                              <p:pRg st="4" end="4"/>
                                            </p:txEl>
                                          </p:spTgt>
                                        </p:tgtEl>
                                        <p:attrNameLst>
                                          <p:attrName>ppt_x</p:attrName>
                                          <p:attrName>ppt_y</p:attrName>
                                        </p:attrNameLst>
                                      </p:cBhvr>
                                    </p:animMotion>
                                    <p:animEffect transition="in" filter="fade">
                                      <p:cBhvr>
                                        <p:cTn id="39" dur="1000"/>
                                        <p:tgtEl>
                                          <p:spTgt spid="3">
                                            <p:txEl>
                                              <p:pRg st="4" end="4"/>
                                            </p:txEl>
                                          </p:spTgt>
                                        </p:tgtEl>
                                      </p:cBhvr>
                                    </p:animEffect>
                                  </p:childTnLst>
                                </p:cTn>
                              </p:par>
                            </p:childTnLst>
                          </p:cTn>
                        </p:par>
                        <p:par>
                          <p:cTn id="40" fill="hold">
                            <p:stCondLst>
                              <p:cond delay="6000"/>
                            </p:stCondLst>
                            <p:childTnLst>
                              <p:par>
                                <p:cTn id="41" presetID="52" presetClass="entr" presetSubtype="0" fill="hold" grpId="0"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Scale>
                                      <p:cBhvr>
                                        <p:cTn id="43" dur="1000" decel="50000" fill="hold">
                                          <p:stCondLst>
                                            <p:cond delay="0"/>
                                          </p:stCondLst>
                                        </p:cTn>
                                        <p:tgtEl>
                                          <p:spTgt spid="3">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3">
                                            <p:txEl>
                                              <p:pRg st="5" end="5"/>
                                            </p:txEl>
                                          </p:spTgt>
                                        </p:tgtEl>
                                        <p:attrNameLst>
                                          <p:attrName>ppt_x</p:attrName>
                                          <p:attrName>ppt_y</p:attrName>
                                        </p:attrNameLst>
                                      </p:cBhvr>
                                    </p:animMotion>
                                    <p:animEffect transition="in" filter="fade">
                                      <p:cBhvr>
                                        <p:cTn id="45" dur="1000"/>
                                        <p:tgtEl>
                                          <p:spTgt spid="3">
                                            <p:txEl>
                                              <p:pRg st="5" end="5"/>
                                            </p:txEl>
                                          </p:spTgt>
                                        </p:tgtEl>
                                      </p:cBhvr>
                                    </p:animEffect>
                                  </p:childTnLst>
                                </p:cTn>
                              </p:par>
                            </p:childTnLst>
                          </p:cTn>
                        </p:par>
                        <p:par>
                          <p:cTn id="46" fill="hold">
                            <p:stCondLst>
                              <p:cond delay="7000"/>
                            </p:stCondLst>
                            <p:childTnLst>
                              <p:par>
                                <p:cTn id="47" presetID="52" presetClass="entr" presetSubtype="0" fill="hold" grpId="0" nodeType="after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Scale>
                                      <p:cBhvr>
                                        <p:cTn id="49" dur="1000" decel="50000" fill="hold">
                                          <p:stCondLst>
                                            <p:cond delay="0"/>
                                          </p:stCondLst>
                                        </p:cTn>
                                        <p:tgtEl>
                                          <p:spTgt spid="3">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3">
                                            <p:txEl>
                                              <p:pRg st="6" end="6"/>
                                            </p:txEl>
                                          </p:spTgt>
                                        </p:tgtEl>
                                        <p:attrNameLst>
                                          <p:attrName>ppt_x</p:attrName>
                                          <p:attrName>ppt_y</p:attrName>
                                        </p:attrNameLst>
                                      </p:cBhvr>
                                    </p:animMotion>
                                    <p:animEffect transition="in" filter="fade">
                                      <p:cBhvr>
                                        <p:cTn id="51" dur="1000"/>
                                        <p:tgtEl>
                                          <p:spTgt spid="3">
                                            <p:txEl>
                                              <p:pRg st="6" end="6"/>
                                            </p:txEl>
                                          </p:spTgt>
                                        </p:tgtEl>
                                      </p:cBhvr>
                                    </p:animEffect>
                                  </p:childTnLst>
                                </p:cTn>
                              </p:par>
                            </p:childTnLst>
                          </p:cTn>
                        </p:par>
                        <p:par>
                          <p:cTn id="52" fill="hold">
                            <p:stCondLst>
                              <p:cond delay="8000"/>
                            </p:stCondLst>
                            <p:childTnLst>
                              <p:par>
                                <p:cTn id="53" presetID="52" presetClass="entr" presetSubtype="0" fill="hold" grpId="0" nodeType="after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Scale>
                                      <p:cBhvr>
                                        <p:cTn id="55" dur="1000" decel="50000" fill="hold">
                                          <p:stCondLst>
                                            <p:cond delay="0"/>
                                          </p:stCondLst>
                                        </p:cTn>
                                        <p:tgtEl>
                                          <p:spTgt spid="3">
                                            <p:txEl>
                                              <p:pRg st="7" end="7"/>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3">
                                            <p:txEl>
                                              <p:pRg st="7" end="7"/>
                                            </p:txEl>
                                          </p:spTgt>
                                        </p:tgtEl>
                                        <p:attrNameLst>
                                          <p:attrName>ppt_x</p:attrName>
                                          <p:attrName>ppt_y</p:attrName>
                                        </p:attrNameLst>
                                      </p:cBhvr>
                                    </p:animMotion>
                                    <p:animEffect transition="in" filter="fade">
                                      <p:cBhvr>
                                        <p:cTn id="57"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9313-C4CA-462D-9CD9-EDE4DB15FB9E}"/>
              </a:ext>
            </a:extLst>
          </p:cNvPr>
          <p:cNvSpPr>
            <a:spLocks noGrp="1"/>
          </p:cNvSpPr>
          <p:nvPr>
            <p:ph type="title"/>
          </p:nvPr>
        </p:nvSpPr>
        <p:spPr/>
        <p:txBody>
          <a:bodyPr/>
          <a:lstStyle/>
          <a:p>
            <a:r>
              <a:rPr lang="ro-RO" dirty="0"/>
              <a:t>Concluzii</a:t>
            </a:r>
            <a:endParaRPr lang="en-US" dirty="0"/>
          </a:p>
        </p:txBody>
      </p:sp>
      <p:sp>
        <p:nvSpPr>
          <p:cNvPr id="3" name="Content Placeholder 2">
            <a:extLst>
              <a:ext uri="{FF2B5EF4-FFF2-40B4-BE49-F238E27FC236}">
                <a16:creationId xmlns:a16="http://schemas.microsoft.com/office/drawing/2014/main" id="{1262D09E-8476-4F7A-B55E-E92937EC96FE}"/>
              </a:ext>
            </a:extLst>
          </p:cNvPr>
          <p:cNvSpPr>
            <a:spLocks noGrp="1"/>
          </p:cNvSpPr>
          <p:nvPr>
            <p:ph idx="1"/>
          </p:nvPr>
        </p:nvSpPr>
        <p:spPr/>
        <p:txBody>
          <a:bodyPr>
            <a:normAutofit/>
          </a:bodyPr>
          <a:lstStyle/>
          <a:p>
            <a:r>
              <a:rPr lang="ro-RO" dirty="0"/>
              <a:t>Vizibilitate în mediul online</a:t>
            </a:r>
          </a:p>
          <a:p>
            <a:r>
              <a:rPr lang="ro-RO" dirty="0"/>
              <a:t>Găzduire în Windows Azure</a:t>
            </a:r>
          </a:p>
          <a:p>
            <a:r>
              <a:rPr lang="ro-RO" dirty="0"/>
              <a:t>Baza de date Windows Azure</a:t>
            </a:r>
          </a:p>
          <a:p>
            <a:r>
              <a:rPr lang="ro-RO" dirty="0"/>
              <a:t>Scalabilitate pentru diverse dispozitive </a:t>
            </a:r>
          </a:p>
        </p:txBody>
      </p:sp>
      <p:sp>
        <p:nvSpPr>
          <p:cNvPr id="4" name="Slide Number Placeholder 3">
            <a:extLst>
              <a:ext uri="{FF2B5EF4-FFF2-40B4-BE49-F238E27FC236}">
                <a16:creationId xmlns:a16="http://schemas.microsoft.com/office/drawing/2014/main" id="{3C399190-766E-41D1-A45E-1EC92DAC432F}"/>
              </a:ext>
            </a:extLst>
          </p:cNvPr>
          <p:cNvSpPr>
            <a:spLocks noGrp="1"/>
          </p:cNvSpPr>
          <p:nvPr>
            <p:ph type="sldNum" sz="quarter" idx="12"/>
          </p:nvPr>
        </p:nvSpPr>
        <p:spPr/>
        <p:txBody>
          <a:bodyPr/>
          <a:lstStyle/>
          <a:p>
            <a:fld id="{93A8A20A-9A89-48A9-A8C9-331189FDC513}" type="slidenum">
              <a:rPr lang="en-US" smtClean="0"/>
              <a:t>17</a:t>
            </a:fld>
            <a:endParaRPr lang="en-US"/>
          </a:p>
        </p:txBody>
      </p:sp>
    </p:spTree>
    <p:extLst>
      <p:ext uri="{BB962C8B-B14F-4D97-AF65-F5344CB8AC3E}">
        <p14:creationId xmlns:p14="http://schemas.microsoft.com/office/powerpoint/2010/main" val="218086411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2000"/>
                            </p:stCondLst>
                            <p:childTnLst>
                              <p:par>
                                <p:cTn id="18" presetID="37" presetClass="entr" presetSubtype="0"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par>
                          <p:cTn id="24" fill="hold">
                            <p:stCondLst>
                              <p:cond delay="3000"/>
                            </p:stCondLst>
                            <p:childTnLst>
                              <p:par>
                                <p:cTn id="25" presetID="37" presetClass="entr" presetSubtype="0" fill="hold" grpId="0" nodeType="after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par>
                          <p:cTn id="31" fill="hold">
                            <p:stCondLst>
                              <p:cond delay="4000"/>
                            </p:stCondLst>
                            <p:childTnLst>
                              <p:par>
                                <p:cTn id="32" presetID="37" presetClass="entr" presetSubtype="0" fill="hold" grpId="0" nodeType="after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5634-B26A-4029-B09C-04520B955174}"/>
              </a:ext>
            </a:extLst>
          </p:cNvPr>
          <p:cNvSpPr>
            <a:spLocks noGrp="1"/>
          </p:cNvSpPr>
          <p:nvPr>
            <p:ph type="title"/>
          </p:nvPr>
        </p:nvSpPr>
        <p:spPr/>
        <p:txBody>
          <a:bodyPr/>
          <a:lstStyle/>
          <a:p>
            <a:r>
              <a:rPr lang="ro-RO" dirty="0"/>
              <a:t>direcţii de dezvoltare</a:t>
            </a:r>
            <a:endParaRPr lang="en-US" dirty="0"/>
          </a:p>
        </p:txBody>
      </p:sp>
      <p:sp>
        <p:nvSpPr>
          <p:cNvPr id="3" name="Content Placeholder 2">
            <a:extLst>
              <a:ext uri="{FF2B5EF4-FFF2-40B4-BE49-F238E27FC236}">
                <a16:creationId xmlns:a16="http://schemas.microsoft.com/office/drawing/2014/main" id="{5A4FBF8D-D167-44C6-9FEF-3B8CE3F8273D}"/>
              </a:ext>
            </a:extLst>
          </p:cNvPr>
          <p:cNvSpPr>
            <a:spLocks noGrp="1"/>
          </p:cNvSpPr>
          <p:nvPr>
            <p:ph idx="1"/>
          </p:nvPr>
        </p:nvSpPr>
        <p:spPr/>
        <p:txBody>
          <a:bodyPr/>
          <a:lstStyle/>
          <a:p>
            <a:r>
              <a:rPr lang="ro-RO" dirty="0"/>
              <a:t>Integrare cu Facebook, Chrome, Twitter, LinkedIn</a:t>
            </a:r>
          </a:p>
          <a:p>
            <a:r>
              <a:rPr lang="ro-RO" dirty="0"/>
              <a:t>Chat-uri individuale</a:t>
            </a:r>
          </a:p>
          <a:p>
            <a:r>
              <a:rPr lang="ro-RO" dirty="0"/>
              <a:t>Adăugarea fotografiilor de profil</a:t>
            </a:r>
          </a:p>
          <a:p>
            <a:r>
              <a:rPr lang="ro-RO" dirty="0"/>
              <a:t>Pagini pentru administrator</a:t>
            </a:r>
          </a:p>
          <a:p>
            <a:endParaRPr lang="en-US" dirty="0"/>
          </a:p>
        </p:txBody>
      </p:sp>
      <p:sp>
        <p:nvSpPr>
          <p:cNvPr id="4" name="Slide Number Placeholder 3">
            <a:extLst>
              <a:ext uri="{FF2B5EF4-FFF2-40B4-BE49-F238E27FC236}">
                <a16:creationId xmlns:a16="http://schemas.microsoft.com/office/drawing/2014/main" id="{EF2881B5-CA18-4FB1-88AD-2BB6739AB6F0}"/>
              </a:ext>
            </a:extLst>
          </p:cNvPr>
          <p:cNvSpPr>
            <a:spLocks noGrp="1"/>
          </p:cNvSpPr>
          <p:nvPr>
            <p:ph type="sldNum" sz="quarter" idx="12"/>
          </p:nvPr>
        </p:nvSpPr>
        <p:spPr/>
        <p:txBody>
          <a:bodyPr/>
          <a:lstStyle/>
          <a:p>
            <a:fld id="{93A8A20A-9A89-48A9-A8C9-331189FDC513}" type="slidenum">
              <a:rPr lang="en-US" smtClean="0"/>
              <a:t>18</a:t>
            </a:fld>
            <a:endParaRPr lang="en-US"/>
          </a:p>
        </p:txBody>
      </p:sp>
    </p:spTree>
    <p:extLst>
      <p:ext uri="{BB962C8B-B14F-4D97-AF65-F5344CB8AC3E}">
        <p14:creationId xmlns:p14="http://schemas.microsoft.com/office/powerpoint/2010/main" val="58745740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49" presetClass="entr" presetSubtype="0" decel="10000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6" dur="500"/>
                                        <p:tgtEl>
                                          <p:spTgt spid="3">
                                            <p:txEl>
                                              <p:pRg st="0" end="0"/>
                                            </p:txEl>
                                          </p:spTgt>
                                        </p:tgtEl>
                                      </p:cBhvr>
                                    </p:animEffect>
                                  </p:childTnLst>
                                </p:cTn>
                              </p:par>
                            </p:childTnLst>
                          </p:cTn>
                        </p:par>
                        <p:par>
                          <p:cTn id="17" fill="hold">
                            <p:stCondLst>
                              <p:cond delay="2500"/>
                            </p:stCondLst>
                            <p:childTnLst>
                              <p:par>
                                <p:cTn id="18" presetID="49" presetClass="entr" presetSubtype="0" decel="100000"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500" fill="hold"/>
                                        <p:tgtEl>
                                          <p:spTgt spid="3">
                                            <p:txEl>
                                              <p:pRg st="1" end="1"/>
                                            </p:txEl>
                                          </p:spTgt>
                                        </p:tgtEl>
                                        <p:attrNameLst>
                                          <p:attrName>style.rotation</p:attrName>
                                        </p:attrNameLst>
                                      </p:cBhvr>
                                      <p:tavLst>
                                        <p:tav tm="0">
                                          <p:val>
                                            <p:fltVal val="360"/>
                                          </p:val>
                                        </p:tav>
                                        <p:tav tm="100000">
                                          <p:val>
                                            <p:fltVal val="0"/>
                                          </p:val>
                                        </p:tav>
                                      </p:tavLst>
                                    </p:anim>
                                    <p:animEffect transition="in" filter="fade">
                                      <p:cBhvr>
                                        <p:cTn id="23" dur="500"/>
                                        <p:tgtEl>
                                          <p:spTgt spid="3">
                                            <p:txEl>
                                              <p:pRg st="1" end="1"/>
                                            </p:txEl>
                                          </p:spTgt>
                                        </p:tgtEl>
                                      </p:cBhvr>
                                    </p:animEffect>
                                  </p:childTnLst>
                                </p:cTn>
                              </p:par>
                            </p:childTnLst>
                          </p:cTn>
                        </p:par>
                        <p:par>
                          <p:cTn id="24" fill="hold">
                            <p:stCondLst>
                              <p:cond delay="3000"/>
                            </p:stCondLst>
                            <p:childTnLst>
                              <p:par>
                                <p:cTn id="25" presetID="49" presetClass="entr" presetSubtype="0" decel="100000" fill="hold" grpId="0" nodeType="after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9" dur="500" fill="hold"/>
                                        <p:tgtEl>
                                          <p:spTgt spid="3">
                                            <p:txEl>
                                              <p:pRg st="2" end="2"/>
                                            </p:txEl>
                                          </p:spTgt>
                                        </p:tgtEl>
                                        <p:attrNameLst>
                                          <p:attrName>style.rotation</p:attrName>
                                        </p:attrNameLst>
                                      </p:cBhvr>
                                      <p:tavLst>
                                        <p:tav tm="0">
                                          <p:val>
                                            <p:fltVal val="360"/>
                                          </p:val>
                                        </p:tav>
                                        <p:tav tm="100000">
                                          <p:val>
                                            <p:fltVal val="0"/>
                                          </p:val>
                                        </p:tav>
                                      </p:tavLst>
                                    </p:anim>
                                    <p:animEffect transition="in" filter="fade">
                                      <p:cBhvr>
                                        <p:cTn id="30" dur="500"/>
                                        <p:tgtEl>
                                          <p:spTgt spid="3">
                                            <p:txEl>
                                              <p:pRg st="2" end="2"/>
                                            </p:txEl>
                                          </p:spTgt>
                                        </p:tgtEl>
                                      </p:cBhvr>
                                    </p:animEffect>
                                  </p:childTnLst>
                                </p:cTn>
                              </p:par>
                            </p:childTnLst>
                          </p:cTn>
                        </p:par>
                        <p:par>
                          <p:cTn id="31" fill="hold">
                            <p:stCondLst>
                              <p:cond delay="3500"/>
                            </p:stCondLst>
                            <p:childTnLst>
                              <p:par>
                                <p:cTn id="32" presetID="49" presetClass="entr" presetSubtype="0" decel="100000" fill="hold" grpId="0" nodeType="after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6" dur="500" fill="hold"/>
                                        <p:tgtEl>
                                          <p:spTgt spid="3">
                                            <p:txEl>
                                              <p:pRg st="3" end="3"/>
                                            </p:txEl>
                                          </p:spTgt>
                                        </p:tgtEl>
                                        <p:attrNameLst>
                                          <p:attrName>style.rotation</p:attrName>
                                        </p:attrNameLst>
                                      </p:cBhvr>
                                      <p:tavLst>
                                        <p:tav tm="0">
                                          <p:val>
                                            <p:fltVal val="360"/>
                                          </p:val>
                                        </p:tav>
                                        <p:tav tm="100000">
                                          <p:val>
                                            <p:fltVal val="0"/>
                                          </p:val>
                                        </p:tav>
                                      </p:tavLst>
                                    </p:anim>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4378-7032-4420-9969-8DF539FD3835}"/>
              </a:ext>
            </a:extLst>
          </p:cNvPr>
          <p:cNvSpPr>
            <a:spLocks noGrp="1"/>
          </p:cNvSpPr>
          <p:nvPr>
            <p:ph type="title"/>
          </p:nvPr>
        </p:nvSpPr>
        <p:spPr/>
        <p:txBody>
          <a:bodyPr/>
          <a:lstStyle/>
          <a:p>
            <a:r>
              <a:rPr lang="ro-RO" dirty="0"/>
              <a:t>Întrebări?</a:t>
            </a:r>
            <a:endParaRPr lang="en-US" dirty="0"/>
          </a:p>
        </p:txBody>
      </p:sp>
      <p:sp>
        <p:nvSpPr>
          <p:cNvPr id="3" name="Content Placeholder 2">
            <a:extLst>
              <a:ext uri="{FF2B5EF4-FFF2-40B4-BE49-F238E27FC236}">
                <a16:creationId xmlns:a16="http://schemas.microsoft.com/office/drawing/2014/main" id="{C8757C48-DA44-47A5-9A53-221AD8FED3A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D14880F-347F-486D-8567-E4BD9987772C}"/>
              </a:ext>
            </a:extLst>
          </p:cNvPr>
          <p:cNvSpPr>
            <a:spLocks noGrp="1"/>
          </p:cNvSpPr>
          <p:nvPr>
            <p:ph type="sldNum" sz="quarter" idx="12"/>
          </p:nvPr>
        </p:nvSpPr>
        <p:spPr/>
        <p:txBody>
          <a:bodyPr/>
          <a:lstStyle/>
          <a:p>
            <a:fld id="{93A8A20A-9A89-48A9-A8C9-331189FDC513}" type="slidenum">
              <a:rPr lang="en-US" smtClean="0"/>
              <a:t>19</a:t>
            </a:fld>
            <a:endParaRPr lang="en-US"/>
          </a:p>
        </p:txBody>
      </p:sp>
    </p:spTree>
    <p:extLst>
      <p:ext uri="{BB962C8B-B14F-4D97-AF65-F5344CB8AC3E}">
        <p14:creationId xmlns:p14="http://schemas.microsoft.com/office/powerpoint/2010/main" val="325566277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BE865-033F-4BE7-8C89-CE533C96EB71}"/>
              </a:ext>
            </a:extLst>
          </p:cNvPr>
          <p:cNvSpPr>
            <a:spLocks noGrp="1"/>
          </p:cNvSpPr>
          <p:nvPr>
            <p:ph type="title"/>
          </p:nvPr>
        </p:nvSpPr>
        <p:spPr>
          <a:xfrm>
            <a:off x="1141413" y="618518"/>
            <a:ext cx="9905998" cy="1478570"/>
          </a:xfrm>
        </p:spPr>
        <p:txBody>
          <a:bodyPr/>
          <a:lstStyle/>
          <a:p>
            <a:r>
              <a:rPr lang="ro-RO" dirty="0"/>
              <a:t>Cuprins</a:t>
            </a:r>
            <a:endParaRPr lang="en-US" dirty="0"/>
          </a:p>
        </p:txBody>
      </p:sp>
      <p:sp>
        <p:nvSpPr>
          <p:cNvPr id="3" name="Content Placeholder 2">
            <a:extLst>
              <a:ext uri="{FF2B5EF4-FFF2-40B4-BE49-F238E27FC236}">
                <a16:creationId xmlns:a16="http://schemas.microsoft.com/office/drawing/2014/main" id="{B54DAFD3-D7B8-49EF-8FE7-7F1697451BBE}"/>
              </a:ext>
            </a:extLst>
          </p:cNvPr>
          <p:cNvSpPr>
            <a:spLocks noGrp="1"/>
          </p:cNvSpPr>
          <p:nvPr>
            <p:ph idx="1"/>
          </p:nvPr>
        </p:nvSpPr>
        <p:spPr>
          <a:xfrm>
            <a:off x="1141412" y="2249487"/>
            <a:ext cx="9905999" cy="3541714"/>
          </a:xfrm>
        </p:spPr>
        <p:txBody>
          <a:bodyPr/>
          <a:lstStyle/>
          <a:p>
            <a:r>
              <a:rPr lang="ro-RO" dirty="0"/>
              <a:t>Introducere şi motivarea alegerii temei</a:t>
            </a:r>
          </a:p>
          <a:p>
            <a:r>
              <a:rPr lang="ro-RO" dirty="0"/>
              <a:t>Proiectare şi arhitectură</a:t>
            </a:r>
          </a:p>
          <a:p>
            <a:r>
              <a:rPr lang="ro-RO" dirty="0"/>
              <a:t>Demo</a:t>
            </a:r>
          </a:p>
          <a:p>
            <a:r>
              <a:rPr lang="ro-RO" dirty="0"/>
              <a:t>Concluzii</a:t>
            </a:r>
          </a:p>
          <a:p>
            <a:r>
              <a:rPr lang="ro-RO" dirty="0"/>
              <a:t>Direcţii de dezvoltare</a:t>
            </a:r>
            <a:endParaRPr lang="en-US" dirty="0"/>
          </a:p>
        </p:txBody>
      </p:sp>
      <p:sp>
        <p:nvSpPr>
          <p:cNvPr id="4" name="Slide Number Placeholder 3">
            <a:extLst>
              <a:ext uri="{FF2B5EF4-FFF2-40B4-BE49-F238E27FC236}">
                <a16:creationId xmlns:a16="http://schemas.microsoft.com/office/drawing/2014/main" id="{DE7DD90B-C8FB-43D3-A024-B6F79A6FCC06}"/>
              </a:ext>
            </a:extLst>
          </p:cNvPr>
          <p:cNvSpPr>
            <a:spLocks noGrp="1"/>
          </p:cNvSpPr>
          <p:nvPr>
            <p:ph type="sldNum" sz="quarter" idx="12"/>
          </p:nvPr>
        </p:nvSpPr>
        <p:spPr/>
        <p:txBody>
          <a:bodyPr/>
          <a:lstStyle/>
          <a:p>
            <a:fld id="{93A8A20A-9A89-48A9-A8C9-331189FDC513}" type="slidenum">
              <a:rPr lang="en-US" smtClean="0"/>
              <a:t>2</a:t>
            </a:fld>
            <a:endParaRPr lang="en-US"/>
          </a:p>
        </p:txBody>
      </p:sp>
    </p:spTree>
    <p:extLst>
      <p:ext uri="{BB962C8B-B14F-4D97-AF65-F5344CB8AC3E}">
        <p14:creationId xmlns:p14="http://schemas.microsoft.com/office/powerpoint/2010/main" val="157302650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heel(1)">
                                      <p:cBhvr>
                                        <p:cTn id="11" dur="2000"/>
                                        <p:tgtEl>
                                          <p:spTgt spid="3">
                                            <p:txEl>
                                              <p:pRg st="0" end="0"/>
                                            </p:txEl>
                                          </p:spTgt>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heel(1)">
                                      <p:cBhvr>
                                        <p:cTn id="15" dur="2000"/>
                                        <p:tgtEl>
                                          <p:spTgt spid="3">
                                            <p:txEl>
                                              <p:pRg st="1" end="1"/>
                                            </p:txEl>
                                          </p:spTgt>
                                        </p:tgtEl>
                                      </p:cBhvr>
                                    </p:animEffect>
                                  </p:childTnLst>
                                </p:cTn>
                              </p:par>
                            </p:childTnLst>
                          </p:cTn>
                        </p:par>
                        <p:par>
                          <p:cTn id="16" fill="hold">
                            <p:stCondLst>
                              <p:cond delay="6000"/>
                            </p:stCondLst>
                            <p:childTnLst>
                              <p:par>
                                <p:cTn id="17" presetID="21" presetClass="entr" presetSubtype="1"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heel(1)">
                                      <p:cBhvr>
                                        <p:cTn id="19" dur="2000"/>
                                        <p:tgtEl>
                                          <p:spTgt spid="3">
                                            <p:txEl>
                                              <p:pRg st="2" end="2"/>
                                            </p:txEl>
                                          </p:spTgt>
                                        </p:tgtEl>
                                      </p:cBhvr>
                                    </p:animEffect>
                                  </p:childTnLst>
                                </p:cTn>
                              </p:par>
                            </p:childTnLst>
                          </p:cTn>
                        </p:par>
                        <p:par>
                          <p:cTn id="20" fill="hold">
                            <p:stCondLst>
                              <p:cond delay="8000"/>
                            </p:stCondLst>
                            <p:childTnLst>
                              <p:par>
                                <p:cTn id="21" presetID="21" presetClass="entr" presetSubtype="1"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heel(1)">
                                      <p:cBhvr>
                                        <p:cTn id="23" dur="2000"/>
                                        <p:tgtEl>
                                          <p:spTgt spid="3">
                                            <p:txEl>
                                              <p:pRg st="3" end="3"/>
                                            </p:txEl>
                                          </p:spTgt>
                                        </p:tgtEl>
                                      </p:cBhvr>
                                    </p:animEffect>
                                  </p:childTnLst>
                                </p:cTn>
                              </p:par>
                            </p:childTnLst>
                          </p:cTn>
                        </p:par>
                        <p:par>
                          <p:cTn id="24" fill="hold">
                            <p:stCondLst>
                              <p:cond delay="10000"/>
                            </p:stCondLst>
                            <p:childTnLst>
                              <p:par>
                                <p:cTn id="25" presetID="21" presetClass="entr" presetSubtype="1"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0608-3543-4E85-BA42-66804B8ECE6C}"/>
              </a:ext>
            </a:extLst>
          </p:cNvPr>
          <p:cNvSpPr>
            <a:spLocks noGrp="1"/>
          </p:cNvSpPr>
          <p:nvPr>
            <p:ph type="title"/>
          </p:nvPr>
        </p:nvSpPr>
        <p:spPr/>
        <p:txBody>
          <a:bodyPr/>
          <a:lstStyle/>
          <a:p>
            <a:pPr algn="just"/>
            <a:r>
              <a:rPr lang="ro-RO" dirty="0"/>
              <a:t>Vă mulțumesc pentru timpul acordat! </a:t>
            </a:r>
            <a:endParaRPr lang="en-US" dirty="0"/>
          </a:p>
        </p:txBody>
      </p:sp>
      <p:pic>
        <p:nvPicPr>
          <p:cNvPr id="5" name="Content Placeholder 4" descr="Smiling Face with No Fill">
            <a:extLst>
              <a:ext uri="{FF2B5EF4-FFF2-40B4-BE49-F238E27FC236}">
                <a16:creationId xmlns:a16="http://schemas.microsoft.com/office/drawing/2014/main" id="{D73E1B31-011F-440A-B9FE-D1AA948A629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15339" y="3140765"/>
            <a:ext cx="1669774" cy="1643270"/>
          </a:xfrm>
        </p:spPr>
      </p:pic>
      <p:sp>
        <p:nvSpPr>
          <p:cNvPr id="6" name="Slide Number Placeholder 5">
            <a:extLst>
              <a:ext uri="{FF2B5EF4-FFF2-40B4-BE49-F238E27FC236}">
                <a16:creationId xmlns:a16="http://schemas.microsoft.com/office/drawing/2014/main" id="{88A16F9D-68F0-4DD4-BD34-3D934C6B3BBF}"/>
              </a:ext>
            </a:extLst>
          </p:cNvPr>
          <p:cNvSpPr>
            <a:spLocks noGrp="1"/>
          </p:cNvSpPr>
          <p:nvPr>
            <p:ph type="sldNum" sz="quarter" idx="12"/>
          </p:nvPr>
        </p:nvSpPr>
        <p:spPr/>
        <p:txBody>
          <a:bodyPr/>
          <a:lstStyle/>
          <a:p>
            <a:fld id="{93A8A20A-9A89-48A9-A8C9-331189FDC513}" type="slidenum">
              <a:rPr lang="en-US" smtClean="0"/>
              <a:t>20</a:t>
            </a:fld>
            <a:endParaRPr lang="en-US"/>
          </a:p>
        </p:txBody>
      </p:sp>
    </p:spTree>
    <p:extLst>
      <p:ext uri="{BB962C8B-B14F-4D97-AF65-F5344CB8AC3E}">
        <p14:creationId xmlns:p14="http://schemas.microsoft.com/office/powerpoint/2010/main" val="344752711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par>
                                <p:cTn id="9" presetID="28"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5000" fill="hold"/>
                                        <p:tgtEl>
                                          <p:spTgt spid="5"/>
                                        </p:tgtEl>
                                        <p:attrNameLst>
                                          <p:attrName>ppt_x</p:attrName>
                                        </p:attrNameLst>
                                      </p:cBhvr>
                                      <p:tavLst>
                                        <p:tav tm="0">
                                          <p:val>
                                            <p:strVal val="#ppt_x"/>
                                          </p:val>
                                        </p:tav>
                                        <p:tav tm="100000">
                                          <p:val>
                                            <p:strVal val="#ppt_x"/>
                                          </p:val>
                                        </p:tav>
                                      </p:tavLst>
                                    </p:anim>
                                    <p:anim calcmode="lin" valueType="num">
                                      <p:cBhvr>
                                        <p:cTn id="12" dur="15000" fill="hold"/>
                                        <p:tgtEl>
                                          <p:spTgt spid="5"/>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2B22B-D240-452D-BB27-15F3DE27001E}"/>
              </a:ext>
            </a:extLst>
          </p:cNvPr>
          <p:cNvSpPr>
            <a:spLocks noGrp="1"/>
          </p:cNvSpPr>
          <p:nvPr>
            <p:ph type="title"/>
          </p:nvPr>
        </p:nvSpPr>
        <p:spPr/>
        <p:txBody>
          <a:bodyPr/>
          <a:lstStyle/>
          <a:p>
            <a:r>
              <a:rPr lang="ro-RO" dirty="0"/>
              <a:t>Introducere şi motivarea alegerii temei</a:t>
            </a:r>
            <a:endParaRPr lang="en-US" dirty="0"/>
          </a:p>
        </p:txBody>
      </p:sp>
      <p:sp>
        <p:nvSpPr>
          <p:cNvPr id="3" name="Content Placeholder 2">
            <a:extLst>
              <a:ext uri="{FF2B5EF4-FFF2-40B4-BE49-F238E27FC236}">
                <a16:creationId xmlns:a16="http://schemas.microsoft.com/office/drawing/2014/main" id="{59B39AAB-8A2F-46DA-A38E-A84F3D25E757}"/>
              </a:ext>
            </a:extLst>
          </p:cNvPr>
          <p:cNvSpPr>
            <a:spLocks noGrp="1"/>
          </p:cNvSpPr>
          <p:nvPr>
            <p:ph idx="1"/>
          </p:nvPr>
        </p:nvSpPr>
        <p:spPr/>
        <p:txBody>
          <a:bodyPr/>
          <a:lstStyle/>
          <a:p>
            <a:r>
              <a:rPr lang="ro-RO" dirty="0"/>
              <a:t>Interesul actual pentru lectură scăzut</a:t>
            </a:r>
          </a:p>
          <a:p>
            <a:r>
              <a:rPr lang="ro-RO" dirty="0"/>
              <a:t>Pasiune pentru citit</a:t>
            </a:r>
          </a:p>
          <a:p>
            <a:r>
              <a:rPr lang="ro-RO" dirty="0"/>
              <a:t>Alternative pentru bibliotecă</a:t>
            </a:r>
          </a:p>
          <a:p>
            <a:r>
              <a:rPr lang="ro-RO" dirty="0"/>
              <a:t>Utilizarea mediului online</a:t>
            </a:r>
          </a:p>
          <a:p>
            <a:r>
              <a:rPr lang="ro-RO" dirty="0"/>
              <a:t>Facilitarea socializării</a:t>
            </a:r>
          </a:p>
          <a:p>
            <a:endParaRPr lang="en-US" dirty="0"/>
          </a:p>
        </p:txBody>
      </p:sp>
      <p:sp>
        <p:nvSpPr>
          <p:cNvPr id="4" name="Slide Number Placeholder 3">
            <a:extLst>
              <a:ext uri="{FF2B5EF4-FFF2-40B4-BE49-F238E27FC236}">
                <a16:creationId xmlns:a16="http://schemas.microsoft.com/office/drawing/2014/main" id="{B9DC7156-9370-4E54-B39C-7C2EFCB47C5A}"/>
              </a:ext>
            </a:extLst>
          </p:cNvPr>
          <p:cNvSpPr>
            <a:spLocks noGrp="1"/>
          </p:cNvSpPr>
          <p:nvPr>
            <p:ph type="sldNum" sz="quarter" idx="12"/>
          </p:nvPr>
        </p:nvSpPr>
        <p:spPr/>
        <p:txBody>
          <a:bodyPr/>
          <a:lstStyle/>
          <a:p>
            <a:fld id="{93A8A20A-9A89-48A9-A8C9-331189FDC513}" type="slidenum">
              <a:rPr lang="en-US" smtClean="0"/>
              <a:t>3</a:t>
            </a:fld>
            <a:endParaRPr lang="en-US"/>
          </a:p>
        </p:txBody>
      </p:sp>
    </p:spTree>
    <p:extLst>
      <p:ext uri="{BB962C8B-B14F-4D97-AF65-F5344CB8AC3E}">
        <p14:creationId xmlns:p14="http://schemas.microsoft.com/office/powerpoint/2010/main" val="13789038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52"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Scale>
                                      <p:cBhvr>
                                        <p:cTn id="24"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3">
                                            <p:txEl>
                                              <p:pRg st="0" end="0"/>
                                            </p:txEl>
                                          </p:spTgt>
                                        </p:tgtEl>
                                        <p:attrNameLst>
                                          <p:attrName>ppt_x</p:attrName>
                                          <p:attrName>ppt_y</p:attrName>
                                        </p:attrNameLst>
                                      </p:cBhvr>
                                    </p:animMotion>
                                    <p:animEffect transition="in" filter="fade">
                                      <p:cBhvr>
                                        <p:cTn id="26" dur="1000"/>
                                        <p:tgtEl>
                                          <p:spTgt spid="3">
                                            <p:txEl>
                                              <p:pRg st="0" end="0"/>
                                            </p:txEl>
                                          </p:spTgt>
                                        </p:tgtEl>
                                      </p:cBhvr>
                                    </p:animEffect>
                                  </p:childTnLst>
                                </p:cTn>
                              </p:par>
                            </p:childTnLst>
                          </p:cTn>
                        </p:par>
                        <p:par>
                          <p:cTn id="27" fill="hold">
                            <p:stCondLst>
                              <p:cond delay="3000"/>
                            </p:stCondLst>
                            <p:childTnLst>
                              <p:par>
                                <p:cTn id="28" presetID="52"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Scale>
                                      <p:cBhvr>
                                        <p:cTn id="30"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3">
                                            <p:txEl>
                                              <p:pRg st="1" end="1"/>
                                            </p:txEl>
                                          </p:spTgt>
                                        </p:tgtEl>
                                        <p:attrNameLst>
                                          <p:attrName>ppt_x</p:attrName>
                                          <p:attrName>ppt_y</p:attrName>
                                        </p:attrNameLst>
                                      </p:cBhvr>
                                    </p:animMotion>
                                    <p:animEffect transition="in" filter="fade">
                                      <p:cBhvr>
                                        <p:cTn id="32" dur="1000"/>
                                        <p:tgtEl>
                                          <p:spTgt spid="3">
                                            <p:txEl>
                                              <p:pRg st="1" end="1"/>
                                            </p:txEl>
                                          </p:spTgt>
                                        </p:tgtEl>
                                      </p:cBhvr>
                                    </p:animEffect>
                                  </p:childTnLst>
                                </p:cTn>
                              </p:par>
                            </p:childTnLst>
                          </p:cTn>
                        </p:par>
                        <p:par>
                          <p:cTn id="33" fill="hold">
                            <p:stCondLst>
                              <p:cond delay="4000"/>
                            </p:stCondLst>
                            <p:childTnLst>
                              <p:par>
                                <p:cTn id="34" presetID="52"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Scale>
                                      <p:cBhvr>
                                        <p:cTn id="36" dur="1000" decel="50000" fill="hold">
                                          <p:stCondLst>
                                            <p:cond delay="0"/>
                                          </p:stCondLst>
                                        </p:cTn>
                                        <p:tgtEl>
                                          <p:spTgt spid="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3">
                                            <p:txEl>
                                              <p:pRg st="2" end="2"/>
                                            </p:txEl>
                                          </p:spTgt>
                                        </p:tgtEl>
                                        <p:attrNameLst>
                                          <p:attrName>ppt_x</p:attrName>
                                          <p:attrName>ppt_y</p:attrName>
                                        </p:attrNameLst>
                                      </p:cBhvr>
                                    </p:animMotion>
                                    <p:animEffect transition="in" filter="fade">
                                      <p:cBhvr>
                                        <p:cTn id="38" dur="1000"/>
                                        <p:tgtEl>
                                          <p:spTgt spid="3">
                                            <p:txEl>
                                              <p:pRg st="2" end="2"/>
                                            </p:txEl>
                                          </p:spTgt>
                                        </p:tgtEl>
                                      </p:cBhvr>
                                    </p:animEffect>
                                  </p:childTnLst>
                                </p:cTn>
                              </p:par>
                            </p:childTnLst>
                          </p:cTn>
                        </p:par>
                        <p:par>
                          <p:cTn id="39" fill="hold">
                            <p:stCondLst>
                              <p:cond delay="5000"/>
                            </p:stCondLst>
                            <p:childTnLst>
                              <p:par>
                                <p:cTn id="40" presetID="52" presetClass="entr" presetSubtype="0" fill="hold" grpId="0" nodeType="after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Scale>
                                      <p:cBhvr>
                                        <p:cTn id="42" dur="1000" decel="50000" fill="hold">
                                          <p:stCondLst>
                                            <p:cond delay="0"/>
                                          </p:stCondLst>
                                        </p:cTn>
                                        <p:tgtEl>
                                          <p:spTgt spid="3">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3">
                                            <p:txEl>
                                              <p:pRg st="3" end="3"/>
                                            </p:txEl>
                                          </p:spTgt>
                                        </p:tgtEl>
                                        <p:attrNameLst>
                                          <p:attrName>ppt_x</p:attrName>
                                          <p:attrName>ppt_y</p:attrName>
                                        </p:attrNameLst>
                                      </p:cBhvr>
                                    </p:animMotion>
                                    <p:animEffect transition="in" filter="fade">
                                      <p:cBhvr>
                                        <p:cTn id="44" dur="1000"/>
                                        <p:tgtEl>
                                          <p:spTgt spid="3">
                                            <p:txEl>
                                              <p:pRg st="3" end="3"/>
                                            </p:txEl>
                                          </p:spTgt>
                                        </p:tgtEl>
                                      </p:cBhvr>
                                    </p:animEffect>
                                  </p:childTnLst>
                                </p:cTn>
                              </p:par>
                            </p:childTnLst>
                          </p:cTn>
                        </p:par>
                        <p:par>
                          <p:cTn id="45" fill="hold">
                            <p:stCondLst>
                              <p:cond delay="6000"/>
                            </p:stCondLst>
                            <p:childTnLst>
                              <p:par>
                                <p:cTn id="46" presetID="52" presetClass="entr" presetSubtype="0" fill="hold" grpId="0" nodeType="after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Scale>
                                      <p:cBhvr>
                                        <p:cTn id="48" dur="1000" decel="50000" fill="hold">
                                          <p:stCondLst>
                                            <p:cond delay="0"/>
                                          </p:stCondLst>
                                        </p:cTn>
                                        <p:tgtEl>
                                          <p:spTgt spid="3">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3">
                                            <p:txEl>
                                              <p:pRg st="4" end="4"/>
                                            </p:txEl>
                                          </p:spTgt>
                                        </p:tgtEl>
                                        <p:attrNameLst>
                                          <p:attrName>ppt_x</p:attrName>
                                          <p:attrName>ppt_y</p:attrName>
                                        </p:attrNameLst>
                                      </p:cBhvr>
                                    </p:animMotion>
                                    <p:animEffect transition="in" filter="fade">
                                      <p:cBhvr>
                                        <p:cTn id="5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FFB81-FAF3-4C06-BAA2-A20F0BC29BC7}"/>
              </a:ext>
            </a:extLst>
          </p:cNvPr>
          <p:cNvSpPr>
            <a:spLocks noGrp="1"/>
          </p:cNvSpPr>
          <p:nvPr>
            <p:ph type="title"/>
          </p:nvPr>
        </p:nvSpPr>
        <p:spPr/>
        <p:txBody>
          <a:bodyPr/>
          <a:lstStyle/>
          <a:p>
            <a:r>
              <a:rPr lang="ro-RO" dirty="0"/>
              <a:t>Proiectare şi arhitectură</a:t>
            </a:r>
            <a:endParaRPr lang="en-US" dirty="0"/>
          </a:p>
        </p:txBody>
      </p:sp>
      <p:sp>
        <p:nvSpPr>
          <p:cNvPr id="3" name="Content Placeholder 2">
            <a:extLst>
              <a:ext uri="{FF2B5EF4-FFF2-40B4-BE49-F238E27FC236}">
                <a16:creationId xmlns:a16="http://schemas.microsoft.com/office/drawing/2014/main" id="{AA82C008-0488-471E-97FF-C4BE56B5496B}"/>
              </a:ext>
            </a:extLst>
          </p:cNvPr>
          <p:cNvSpPr>
            <a:spLocks noGrp="1"/>
          </p:cNvSpPr>
          <p:nvPr>
            <p:ph idx="1"/>
          </p:nvPr>
        </p:nvSpPr>
        <p:spPr/>
        <p:txBody>
          <a:bodyPr/>
          <a:lstStyle/>
          <a:p>
            <a:r>
              <a:rPr lang="ro-RO" dirty="0"/>
              <a:t>Structura generală</a:t>
            </a:r>
          </a:p>
          <a:p>
            <a:r>
              <a:rPr lang="ro-RO" dirty="0"/>
              <a:t>Arhitectura aplicaţiei client</a:t>
            </a:r>
          </a:p>
          <a:p>
            <a:r>
              <a:rPr lang="ro-RO" dirty="0"/>
              <a:t>Arhitectura aplicaţiei server</a:t>
            </a:r>
          </a:p>
          <a:p>
            <a:r>
              <a:rPr lang="ro-RO" dirty="0"/>
              <a:t>Arhitectura testelor</a:t>
            </a:r>
            <a:endParaRPr lang="en-US" dirty="0"/>
          </a:p>
        </p:txBody>
      </p:sp>
      <p:sp>
        <p:nvSpPr>
          <p:cNvPr id="4" name="Slide Number Placeholder 3">
            <a:extLst>
              <a:ext uri="{FF2B5EF4-FFF2-40B4-BE49-F238E27FC236}">
                <a16:creationId xmlns:a16="http://schemas.microsoft.com/office/drawing/2014/main" id="{73CA2B07-0502-4930-A9B3-AB38F14BA442}"/>
              </a:ext>
            </a:extLst>
          </p:cNvPr>
          <p:cNvSpPr>
            <a:spLocks noGrp="1"/>
          </p:cNvSpPr>
          <p:nvPr>
            <p:ph type="sldNum" sz="quarter" idx="12"/>
          </p:nvPr>
        </p:nvSpPr>
        <p:spPr/>
        <p:txBody>
          <a:bodyPr/>
          <a:lstStyle/>
          <a:p>
            <a:fld id="{93A8A20A-9A89-48A9-A8C9-331189FDC513}" type="slidenum">
              <a:rPr lang="en-US" smtClean="0"/>
              <a:t>4</a:t>
            </a:fld>
            <a:endParaRPr lang="en-US"/>
          </a:p>
        </p:txBody>
      </p:sp>
    </p:spTree>
    <p:extLst>
      <p:ext uri="{BB962C8B-B14F-4D97-AF65-F5344CB8AC3E}">
        <p14:creationId xmlns:p14="http://schemas.microsoft.com/office/powerpoint/2010/main" val="27630649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5"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7"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3">
                                            <p:txEl>
                                              <p:pRg st="0" end="0"/>
                                            </p:txEl>
                                          </p:spTgt>
                                        </p:tgtEl>
                                      </p:cBhvr>
                                    </p:animEffect>
                                  </p:childTnLst>
                                </p:cTn>
                              </p:par>
                            </p:childTnLst>
                          </p:cTn>
                        </p:par>
                        <p:par>
                          <p:cTn id="22" fill="hold">
                            <p:stCondLst>
                              <p:cond delay="2000"/>
                            </p:stCondLst>
                            <p:childTnLst>
                              <p:par>
                                <p:cTn id="23" presetID="25" presetClass="entr" presetSubtype="0" fill="hold" grpId="0"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8"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3">
                                            <p:txEl>
                                              <p:pRg st="1" end="1"/>
                                            </p:txEl>
                                          </p:spTgt>
                                        </p:tgtEl>
                                      </p:cBhvr>
                                    </p:animEffect>
                                  </p:childTnLst>
                                </p:cTn>
                              </p:par>
                            </p:childTnLst>
                          </p:cTn>
                        </p:par>
                        <p:par>
                          <p:cTn id="33" fill="hold">
                            <p:stCondLst>
                              <p:cond delay="3000"/>
                            </p:stCondLst>
                            <p:childTnLst>
                              <p:par>
                                <p:cTn id="34" presetID="25"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p:cTn id="36"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9"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3">
                                            <p:txEl>
                                              <p:pRg st="2" end="2"/>
                                            </p:txEl>
                                          </p:spTgt>
                                        </p:tgtEl>
                                      </p:cBhvr>
                                    </p:animEffect>
                                  </p:childTnLst>
                                </p:cTn>
                              </p:par>
                            </p:childTnLst>
                          </p:cTn>
                        </p:par>
                        <p:par>
                          <p:cTn id="44" fill="hold">
                            <p:stCondLst>
                              <p:cond delay="4000"/>
                            </p:stCondLst>
                            <p:childTnLst>
                              <p:par>
                                <p:cTn id="45" presetID="25" presetClass="entr" presetSubtype="0" fill="hold" grpId="0" nodeType="after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50"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5" name="Group 12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6" name="Group 125"/>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38"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9"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0"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1"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2"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3"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4"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5"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8"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0"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1"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2"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3"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4"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55"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6"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7"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8"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9"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0"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1"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2"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3"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4"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27" name="Group 126"/>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28"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2"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3"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4"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5"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6"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7"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pic>
        <p:nvPicPr>
          <p:cNvPr id="166"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168" name="Round Diagonal Corner 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88" y="1780022"/>
            <a:ext cx="6112382" cy="3292494"/>
          </a:xfrm>
          <a:prstGeom prst="rect">
            <a:avLst/>
          </a:prstGeom>
        </p:spPr>
      </p:pic>
      <p:sp>
        <p:nvSpPr>
          <p:cNvPr id="2" name="Title 1">
            <a:extLst>
              <a:ext uri="{FF2B5EF4-FFF2-40B4-BE49-F238E27FC236}">
                <a16:creationId xmlns:a16="http://schemas.microsoft.com/office/drawing/2014/main" id="{FB70DB9D-5176-4A07-A83B-326191749B80}"/>
              </a:ext>
            </a:extLst>
          </p:cNvPr>
          <p:cNvSpPr>
            <a:spLocks noGrp="1"/>
          </p:cNvSpPr>
          <p:nvPr>
            <p:ph type="title"/>
          </p:nvPr>
        </p:nvSpPr>
        <p:spPr>
          <a:xfrm>
            <a:off x="8036041" y="618518"/>
            <a:ext cx="3281003" cy="1478570"/>
          </a:xfrm>
        </p:spPr>
        <p:txBody>
          <a:bodyPr anchor="b">
            <a:normAutofit/>
          </a:bodyPr>
          <a:lstStyle/>
          <a:p>
            <a:r>
              <a:rPr lang="ro-RO" sz="2800" dirty="0">
                <a:solidFill>
                  <a:srgbClr val="FFFFFF"/>
                </a:solidFill>
              </a:rPr>
              <a:t>Structura generală</a:t>
            </a:r>
            <a:endParaRPr lang="en-US" sz="2800" dirty="0">
              <a:solidFill>
                <a:srgbClr val="FFFFFF"/>
              </a:solidFill>
            </a:endParaRPr>
          </a:p>
        </p:txBody>
      </p:sp>
      <p:sp>
        <p:nvSpPr>
          <p:cNvPr id="10" name="Content Placeholder 9"/>
          <p:cNvSpPr>
            <a:spLocks noGrp="1"/>
          </p:cNvSpPr>
          <p:nvPr>
            <p:ph idx="1"/>
          </p:nvPr>
        </p:nvSpPr>
        <p:spPr>
          <a:xfrm>
            <a:off x="8036041" y="2249487"/>
            <a:ext cx="3281004" cy="3541714"/>
          </a:xfrm>
        </p:spPr>
        <p:txBody>
          <a:bodyPr>
            <a:normAutofit/>
          </a:bodyPr>
          <a:lstStyle/>
          <a:p>
            <a:r>
              <a:rPr lang="ro-RO" sz="1800" dirty="0">
                <a:solidFill>
                  <a:srgbClr val="FFFFFF"/>
                </a:solidFill>
              </a:rPr>
              <a:t>5 proiecte</a:t>
            </a:r>
          </a:p>
          <a:p>
            <a:r>
              <a:rPr lang="ro-RO" sz="1800" dirty="0">
                <a:solidFill>
                  <a:srgbClr val="FFFFFF"/>
                </a:solidFill>
              </a:rPr>
              <a:t>DataLayer</a:t>
            </a:r>
          </a:p>
          <a:p>
            <a:r>
              <a:rPr lang="ro-RO" sz="1800" dirty="0">
                <a:solidFill>
                  <a:srgbClr val="FFFFFF"/>
                </a:solidFill>
              </a:rPr>
              <a:t>DataLayer.Tests</a:t>
            </a:r>
          </a:p>
          <a:p>
            <a:r>
              <a:rPr lang="ro-RO" sz="1800" dirty="0">
                <a:solidFill>
                  <a:srgbClr val="FFFFFF"/>
                </a:solidFill>
              </a:rPr>
              <a:t>ServiceLayer</a:t>
            </a:r>
          </a:p>
          <a:p>
            <a:r>
              <a:rPr lang="ro-RO" sz="1800" dirty="0">
                <a:solidFill>
                  <a:srgbClr val="FFFFFF"/>
                </a:solidFill>
              </a:rPr>
              <a:t>MVC</a:t>
            </a:r>
          </a:p>
          <a:p>
            <a:r>
              <a:rPr lang="ro-RO" sz="1800" dirty="0">
                <a:solidFill>
                  <a:srgbClr val="FFFFFF"/>
                </a:solidFill>
              </a:rPr>
              <a:t>MVC.Tests</a:t>
            </a:r>
            <a:endParaRPr lang="en-US" sz="1800" dirty="0">
              <a:solidFill>
                <a:srgbClr val="FFFFFF"/>
              </a:solidFill>
            </a:endParaRPr>
          </a:p>
        </p:txBody>
      </p:sp>
      <p:sp>
        <p:nvSpPr>
          <p:cNvPr id="3" name="Slide Number Placeholder 2">
            <a:extLst>
              <a:ext uri="{FF2B5EF4-FFF2-40B4-BE49-F238E27FC236}">
                <a16:creationId xmlns:a16="http://schemas.microsoft.com/office/drawing/2014/main" id="{4EB4AB0D-90B7-4A9E-906E-D1032498E87D}"/>
              </a:ext>
            </a:extLst>
          </p:cNvPr>
          <p:cNvSpPr>
            <a:spLocks noGrp="1"/>
          </p:cNvSpPr>
          <p:nvPr>
            <p:ph type="sldNum" sz="quarter" idx="12"/>
          </p:nvPr>
        </p:nvSpPr>
        <p:spPr/>
        <p:txBody>
          <a:bodyPr/>
          <a:lstStyle/>
          <a:p>
            <a:fld id="{93A8A20A-9A89-48A9-A8C9-331189FDC513}" type="slidenum">
              <a:rPr lang="en-US" smtClean="0"/>
              <a:t>5</a:t>
            </a:fld>
            <a:endParaRPr lang="en-US"/>
          </a:p>
        </p:txBody>
      </p:sp>
    </p:spTree>
    <p:extLst>
      <p:ext uri="{BB962C8B-B14F-4D97-AF65-F5344CB8AC3E}">
        <p14:creationId xmlns:p14="http://schemas.microsoft.com/office/powerpoint/2010/main" val="41925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anim calcmode="lin" valueType="num">
                                      <p:cBhvr>
                                        <p:cTn id="8" dur="400" fill="hold"/>
                                        <p:tgtEl>
                                          <p:spTgt spid="2"/>
                                        </p:tgtEl>
                                        <p:attrNameLst>
                                          <p:attrName>ppt_x</p:attrName>
                                        </p:attrNameLst>
                                      </p:cBhvr>
                                      <p:tavLst>
                                        <p:tav tm="0">
                                          <p:val>
                                            <p:strVal val="#ppt_x"/>
                                          </p:val>
                                        </p:tav>
                                        <p:tav tm="100000">
                                          <p:val>
                                            <p:strVal val="#ppt_x"/>
                                          </p:val>
                                        </p:tav>
                                      </p:tavLst>
                                    </p:anim>
                                    <p:anim calcmode="lin" valueType="num">
                                      <p:cBhvr>
                                        <p:cTn id="9" dur="400" fill="hold"/>
                                        <p:tgtEl>
                                          <p:spTgt spid="2"/>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35"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anim calcmode="lin" valueType="num">
                                      <p:cBhvr>
                                        <p:cTn id="16" dur="2000" fill="hold"/>
                                        <p:tgtEl>
                                          <p:spTgt spid="8"/>
                                        </p:tgtEl>
                                        <p:attrNameLst>
                                          <p:attrName>style.rotation</p:attrName>
                                        </p:attrNameLst>
                                      </p:cBhvr>
                                      <p:tavLst>
                                        <p:tav tm="0">
                                          <p:val>
                                            <p:fltVal val="720"/>
                                          </p:val>
                                        </p:tav>
                                        <p:tav tm="100000">
                                          <p:val>
                                            <p:fltVal val="0"/>
                                          </p:val>
                                        </p:tav>
                                      </p:tavLst>
                                    </p:anim>
                                    <p:anim calcmode="lin" valueType="num">
                                      <p:cBhvr>
                                        <p:cTn id="17" dur="2000" fill="hold"/>
                                        <p:tgtEl>
                                          <p:spTgt spid="8"/>
                                        </p:tgtEl>
                                        <p:attrNameLst>
                                          <p:attrName>ppt_h</p:attrName>
                                        </p:attrNameLst>
                                      </p:cBhvr>
                                      <p:tavLst>
                                        <p:tav tm="0">
                                          <p:val>
                                            <p:fltVal val="0"/>
                                          </p:val>
                                        </p:tav>
                                        <p:tav tm="100000">
                                          <p:val>
                                            <p:strVal val="#ppt_h"/>
                                          </p:val>
                                        </p:tav>
                                      </p:tavLst>
                                    </p:anim>
                                    <p:anim calcmode="lin" valueType="num">
                                      <p:cBhvr>
                                        <p:cTn id="18" dur="2000" fill="hold"/>
                                        <p:tgtEl>
                                          <p:spTgt spid="8"/>
                                        </p:tgtEl>
                                        <p:attrNameLst>
                                          <p:attrName>ppt_w</p:attrName>
                                        </p:attrNameLst>
                                      </p:cBhvr>
                                      <p:tavLst>
                                        <p:tav tm="0">
                                          <p:val>
                                            <p:fltVal val="0"/>
                                          </p:val>
                                        </p:tav>
                                        <p:tav tm="100000">
                                          <p:val>
                                            <p:strVal val="#ppt_w"/>
                                          </p:val>
                                        </p:tav>
                                      </p:tavLst>
                                    </p:anim>
                                  </p:childTnLst>
                                </p:cTn>
                              </p:par>
                            </p:childTnLst>
                          </p:cTn>
                        </p:par>
                        <p:par>
                          <p:cTn id="19" fill="hold">
                            <p:stCondLst>
                              <p:cond delay="3000"/>
                            </p:stCondLst>
                            <p:childTnLst>
                              <p:par>
                                <p:cTn id="20" presetID="53" presetClass="entr" presetSubtype="16" fill="hold" grpId="0" nodeType="after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 calcmode="lin" valueType="num">
                                      <p:cBhvr>
                                        <p:cTn id="22"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0">
                                            <p:txEl>
                                              <p:pRg st="0" end="0"/>
                                            </p:txEl>
                                          </p:spTgt>
                                        </p:tgtEl>
                                      </p:cBhvr>
                                    </p:animEffect>
                                  </p:childTnLst>
                                </p:cTn>
                              </p:par>
                            </p:childTnLst>
                          </p:cTn>
                        </p:par>
                        <p:par>
                          <p:cTn id="25" fill="hold">
                            <p:stCondLst>
                              <p:cond delay="3500"/>
                            </p:stCondLst>
                            <p:childTnLst>
                              <p:par>
                                <p:cTn id="26" presetID="53" presetClass="entr" presetSubtype="16" fill="hold" grpId="0" nodeType="after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 calcmode="lin" valueType="num">
                                      <p:cBhvr>
                                        <p:cTn id="28"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10">
                                            <p:txEl>
                                              <p:pRg st="1" end="1"/>
                                            </p:txEl>
                                          </p:spTgt>
                                        </p:tgtEl>
                                      </p:cBhvr>
                                    </p:animEffect>
                                  </p:childTnLst>
                                </p:cTn>
                              </p:par>
                            </p:childTnLst>
                          </p:cTn>
                        </p:par>
                        <p:par>
                          <p:cTn id="31" fill="hold">
                            <p:stCondLst>
                              <p:cond delay="4000"/>
                            </p:stCondLst>
                            <p:childTnLst>
                              <p:par>
                                <p:cTn id="32" presetID="53" presetClass="entr" presetSubtype="16" fill="hold" grpId="0" nodeType="after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 calcmode="lin" valueType="num">
                                      <p:cBhvr>
                                        <p:cTn id="34" dur="5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35" dur="500" fill="hold"/>
                                        <p:tgtEl>
                                          <p:spTgt spid="10">
                                            <p:txEl>
                                              <p:pRg st="2" end="2"/>
                                            </p:txEl>
                                          </p:spTgt>
                                        </p:tgtEl>
                                        <p:attrNameLst>
                                          <p:attrName>ppt_h</p:attrName>
                                        </p:attrNameLst>
                                      </p:cBhvr>
                                      <p:tavLst>
                                        <p:tav tm="0">
                                          <p:val>
                                            <p:fltVal val="0"/>
                                          </p:val>
                                        </p:tav>
                                        <p:tav tm="100000">
                                          <p:val>
                                            <p:strVal val="#ppt_h"/>
                                          </p:val>
                                        </p:tav>
                                      </p:tavLst>
                                    </p:anim>
                                    <p:animEffect transition="in" filter="fade">
                                      <p:cBhvr>
                                        <p:cTn id="36" dur="500"/>
                                        <p:tgtEl>
                                          <p:spTgt spid="10">
                                            <p:txEl>
                                              <p:pRg st="2" end="2"/>
                                            </p:txEl>
                                          </p:spTgt>
                                        </p:tgtEl>
                                      </p:cBhvr>
                                    </p:animEffect>
                                  </p:childTnLst>
                                </p:cTn>
                              </p:par>
                            </p:childTnLst>
                          </p:cTn>
                        </p:par>
                        <p:par>
                          <p:cTn id="37" fill="hold">
                            <p:stCondLst>
                              <p:cond delay="4500"/>
                            </p:stCondLst>
                            <p:childTnLst>
                              <p:par>
                                <p:cTn id="38" presetID="53" presetClass="entr" presetSubtype="16" fill="hold" grpId="0" nodeType="afterEffect">
                                  <p:stCondLst>
                                    <p:cond delay="0"/>
                                  </p:stCondLst>
                                  <p:childTnLst>
                                    <p:set>
                                      <p:cBhvr>
                                        <p:cTn id="39" dur="1" fill="hold">
                                          <p:stCondLst>
                                            <p:cond delay="0"/>
                                          </p:stCondLst>
                                        </p:cTn>
                                        <p:tgtEl>
                                          <p:spTgt spid="10">
                                            <p:txEl>
                                              <p:pRg st="3" end="3"/>
                                            </p:txEl>
                                          </p:spTgt>
                                        </p:tgtEl>
                                        <p:attrNameLst>
                                          <p:attrName>style.visibility</p:attrName>
                                        </p:attrNameLst>
                                      </p:cBhvr>
                                      <p:to>
                                        <p:strVal val="visible"/>
                                      </p:to>
                                    </p:set>
                                    <p:anim calcmode="lin" valueType="num">
                                      <p:cBhvr>
                                        <p:cTn id="40" dur="500" fill="hold"/>
                                        <p:tgtEl>
                                          <p:spTgt spid="10">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10">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10">
                                            <p:txEl>
                                              <p:pRg st="3" end="3"/>
                                            </p:txEl>
                                          </p:spTgt>
                                        </p:tgtEl>
                                      </p:cBhvr>
                                    </p:animEffect>
                                  </p:childTnLst>
                                </p:cTn>
                              </p:par>
                            </p:childTnLst>
                          </p:cTn>
                        </p:par>
                        <p:par>
                          <p:cTn id="43" fill="hold">
                            <p:stCondLst>
                              <p:cond delay="5000"/>
                            </p:stCondLst>
                            <p:childTnLst>
                              <p:par>
                                <p:cTn id="44" presetID="53" presetClass="entr" presetSubtype="16" fill="hold" grpId="0" nodeType="afterEffect">
                                  <p:stCondLst>
                                    <p:cond delay="0"/>
                                  </p:stCondLst>
                                  <p:childTnLst>
                                    <p:set>
                                      <p:cBhvr>
                                        <p:cTn id="45" dur="1" fill="hold">
                                          <p:stCondLst>
                                            <p:cond delay="0"/>
                                          </p:stCondLst>
                                        </p:cTn>
                                        <p:tgtEl>
                                          <p:spTgt spid="10">
                                            <p:txEl>
                                              <p:pRg st="4" end="4"/>
                                            </p:txEl>
                                          </p:spTgt>
                                        </p:tgtEl>
                                        <p:attrNameLst>
                                          <p:attrName>style.visibility</p:attrName>
                                        </p:attrNameLst>
                                      </p:cBhvr>
                                      <p:to>
                                        <p:strVal val="visible"/>
                                      </p:to>
                                    </p:set>
                                    <p:anim calcmode="lin" valueType="num">
                                      <p:cBhvr>
                                        <p:cTn id="46" dur="500" fill="hold"/>
                                        <p:tgtEl>
                                          <p:spTgt spid="10">
                                            <p:txEl>
                                              <p:pRg st="4" end="4"/>
                                            </p:txEl>
                                          </p:spTgt>
                                        </p:tgtEl>
                                        <p:attrNameLst>
                                          <p:attrName>ppt_w</p:attrName>
                                        </p:attrNameLst>
                                      </p:cBhvr>
                                      <p:tavLst>
                                        <p:tav tm="0">
                                          <p:val>
                                            <p:fltVal val="0"/>
                                          </p:val>
                                        </p:tav>
                                        <p:tav tm="100000">
                                          <p:val>
                                            <p:strVal val="#ppt_w"/>
                                          </p:val>
                                        </p:tav>
                                      </p:tavLst>
                                    </p:anim>
                                    <p:anim calcmode="lin" valueType="num">
                                      <p:cBhvr>
                                        <p:cTn id="47" dur="500" fill="hold"/>
                                        <p:tgtEl>
                                          <p:spTgt spid="10">
                                            <p:txEl>
                                              <p:pRg st="4" end="4"/>
                                            </p:txEl>
                                          </p:spTgt>
                                        </p:tgtEl>
                                        <p:attrNameLst>
                                          <p:attrName>ppt_h</p:attrName>
                                        </p:attrNameLst>
                                      </p:cBhvr>
                                      <p:tavLst>
                                        <p:tav tm="0">
                                          <p:val>
                                            <p:fltVal val="0"/>
                                          </p:val>
                                        </p:tav>
                                        <p:tav tm="100000">
                                          <p:val>
                                            <p:strVal val="#ppt_h"/>
                                          </p:val>
                                        </p:tav>
                                      </p:tavLst>
                                    </p:anim>
                                    <p:animEffect transition="in" filter="fade">
                                      <p:cBhvr>
                                        <p:cTn id="48" dur="500"/>
                                        <p:tgtEl>
                                          <p:spTgt spid="10">
                                            <p:txEl>
                                              <p:pRg st="4" end="4"/>
                                            </p:txEl>
                                          </p:spTgt>
                                        </p:tgtEl>
                                      </p:cBhvr>
                                    </p:animEffect>
                                  </p:childTnLst>
                                </p:cTn>
                              </p:par>
                            </p:childTnLst>
                          </p:cTn>
                        </p:par>
                        <p:par>
                          <p:cTn id="49" fill="hold">
                            <p:stCondLst>
                              <p:cond delay="5500"/>
                            </p:stCondLst>
                            <p:childTnLst>
                              <p:par>
                                <p:cTn id="50" presetID="53" presetClass="entr" presetSubtype="16" fill="hold" grpId="0" nodeType="afterEffect">
                                  <p:stCondLst>
                                    <p:cond delay="0"/>
                                  </p:stCondLst>
                                  <p:childTnLst>
                                    <p:set>
                                      <p:cBhvr>
                                        <p:cTn id="51" dur="1" fill="hold">
                                          <p:stCondLst>
                                            <p:cond delay="0"/>
                                          </p:stCondLst>
                                        </p:cTn>
                                        <p:tgtEl>
                                          <p:spTgt spid="10">
                                            <p:txEl>
                                              <p:pRg st="5" end="5"/>
                                            </p:txEl>
                                          </p:spTgt>
                                        </p:tgtEl>
                                        <p:attrNameLst>
                                          <p:attrName>style.visibility</p:attrName>
                                        </p:attrNameLst>
                                      </p:cBhvr>
                                      <p:to>
                                        <p:strVal val="visible"/>
                                      </p:to>
                                    </p:set>
                                    <p:anim calcmode="lin" valueType="num">
                                      <p:cBhvr>
                                        <p:cTn id="52" dur="500" fill="hold"/>
                                        <p:tgtEl>
                                          <p:spTgt spid="10">
                                            <p:txEl>
                                              <p:pRg st="5" end="5"/>
                                            </p:txEl>
                                          </p:spTgt>
                                        </p:tgtEl>
                                        <p:attrNameLst>
                                          <p:attrName>ppt_w</p:attrName>
                                        </p:attrNameLst>
                                      </p:cBhvr>
                                      <p:tavLst>
                                        <p:tav tm="0">
                                          <p:val>
                                            <p:fltVal val="0"/>
                                          </p:val>
                                        </p:tav>
                                        <p:tav tm="100000">
                                          <p:val>
                                            <p:strVal val="#ppt_w"/>
                                          </p:val>
                                        </p:tav>
                                      </p:tavLst>
                                    </p:anim>
                                    <p:anim calcmode="lin" valueType="num">
                                      <p:cBhvr>
                                        <p:cTn id="53" dur="500" fill="hold"/>
                                        <p:tgtEl>
                                          <p:spTgt spid="10">
                                            <p:txEl>
                                              <p:pRg st="5" end="5"/>
                                            </p:txEl>
                                          </p:spTgt>
                                        </p:tgtEl>
                                        <p:attrNameLst>
                                          <p:attrName>ppt_h</p:attrName>
                                        </p:attrNameLst>
                                      </p:cBhvr>
                                      <p:tavLst>
                                        <p:tav tm="0">
                                          <p:val>
                                            <p:fltVal val="0"/>
                                          </p:val>
                                        </p:tav>
                                        <p:tav tm="100000">
                                          <p:val>
                                            <p:strVal val="#ppt_h"/>
                                          </p:val>
                                        </p:tav>
                                      </p:tavLst>
                                    </p:anim>
                                    <p:animEffect transition="in" filter="fade">
                                      <p:cBhvr>
                                        <p:cTn id="54"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6" name="Rectangle 9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9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id="{43D75192-2682-416F-B722-7C1F1A494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2756"/>
            <a:ext cx="5456279" cy="386753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00" name="Group 9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1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7A6954D1-36B7-488F-99FA-C8A75055C4FB}"/>
              </a:ext>
            </a:extLst>
          </p:cNvPr>
          <p:cNvSpPr>
            <a:spLocks noGrp="1"/>
          </p:cNvSpPr>
          <p:nvPr>
            <p:ph type="title"/>
          </p:nvPr>
        </p:nvSpPr>
        <p:spPr>
          <a:xfrm>
            <a:off x="1141413" y="618518"/>
            <a:ext cx="4459286" cy="1478570"/>
          </a:xfrm>
        </p:spPr>
        <p:txBody>
          <a:bodyPr>
            <a:normAutofit/>
          </a:bodyPr>
          <a:lstStyle/>
          <a:p>
            <a:r>
              <a:rPr lang="ro-RO" sz="3200" dirty="0"/>
              <a:t>Arhitectura aplicaţiei client -Bookishnet.MVC</a:t>
            </a:r>
            <a:endParaRPr lang="en-US" sz="3200" dirty="0"/>
          </a:p>
        </p:txBody>
      </p:sp>
      <p:sp>
        <p:nvSpPr>
          <p:cNvPr id="10" name="Content Placeholder 9"/>
          <p:cNvSpPr>
            <a:spLocks noGrp="1"/>
          </p:cNvSpPr>
          <p:nvPr>
            <p:ph idx="1"/>
          </p:nvPr>
        </p:nvSpPr>
        <p:spPr>
          <a:xfrm>
            <a:off x="1141412" y="2249487"/>
            <a:ext cx="4459287" cy="3965046"/>
          </a:xfrm>
        </p:spPr>
        <p:txBody>
          <a:bodyPr>
            <a:normAutofit/>
          </a:bodyPr>
          <a:lstStyle/>
          <a:p>
            <a:r>
              <a:rPr lang="ro-RO" sz="2000" dirty="0"/>
              <a:t>wwwroot</a:t>
            </a:r>
          </a:p>
          <a:p>
            <a:r>
              <a:rPr lang="ro-RO" sz="2000" dirty="0"/>
              <a:t>Views</a:t>
            </a:r>
          </a:p>
          <a:p>
            <a:pPr lvl="1"/>
            <a:r>
              <a:rPr lang="ro-RO" dirty="0"/>
              <a:t>Home</a:t>
            </a:r>
          </a:p>
          <a:p>
            <a:pPr lvl="1"/>
            <a:r>
              <a:rPr lang="ro-RO" dirty="0"/>
              <a:t>Shared</a:t>
            </a:r>
          </a:p>
        </p:txBody>
      </p:sp>
      <p:sp>
        <p:nvSpPr>
          <p:cNvPr id="3" name="Slide Number Placeholder 2">
            <a:extLst>
              <a:ext uri="{FF2B5EF4-FFF2-40B4-BE49-F238E27FC236}">
                <a16:creationId xmlns:a16="http://schemas.microsoft.com/office/drawing/2014/main" id="{9BC05C79-288A-4037-87B7-C2B38302CE13}"/>
              </a:ext>
            </a:extLst>
          </p:cNvPr>
          <p:cNvSpPr>
            <a:spLocks noGrp="1"/>
          </p:cNvSpPr>
          <p:nvPr>
            <p:ph type="sldNum" sz="quarter" idx="12"/>
          </p:nvPr>
        </p:nvSpPr>
        <p:spPr/>
        <p:txBody>
          <a:bodyPr/>
          <a:lstStyle/>
          <a:p>
            <a:fld id="{93A8A20A-9A89-48A9-A8C9-331189FDC513}" type="slidenum">
              <a:rPr lang="en-US" smtClean="0"/>
              <a:t>6</a:t>
            </a:fld>
            <a:endParaRPr lang="en-US"/>
          </a:p>
        </p:txBody>
      </p:sp>
    </p:spTree>
    <p:extLst>
      <p:ext uri="{BB962C8B-B14F-4D97-AF65-F5344CB8AC3E}">
        <p14:creationId xmlns:p14="http://schemas.microsoft.com/office/powerpoint/2010/main" val="276043502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2500"/>
                            </p:stCondLst>
                            <p:childTnLst>
                              <p:par>
                                <p:cTn id="13" presetID="22" presetClass="entr" presetSubtype="4"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down)">
                                      <p:cBhvr>
                                        <p:cTn id="15" dur="500"/>
                                        <p:tgtEl>
                                          <p:spTgt spid="10">
                                            <p:txEl>
                                              <p:pRg st="0" end="0"/>
                                            </p:txEl>
                                          </p:spTgt>
                                        </p:tgtEl>
                                      </p:cBhvr>
                                    </p:animEffect>
                                  </p:childTnLst>
                                </p:cTn>
                              </p:par>
                            </p:childTnLst>
                          </p:cTn>
                        </p:par>
                        <p:par>
                          <p:cTn id="16" fill="hold">
                            <p:stCondLst>
                              <p:cond delay="3000"/>
                            </p:stCondLst>
                            <p:childTnLst>
                              <p:par>
                                <p:cTn id="17" presetID="22" presetClass="entr" presetSubtype="4" fill="hold" grpId="0" nodeType="after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wipe(down)">
                                      <p:cBhvr>
                                        <p:cTn id="19" dur="500"/>
                                        <p:tgtEl>
                                          <p:spTgt spid="10">
                                            <p:txEl>
                                              <p:pRg st="1" end="1"/>
                                            </p:txEl>
                                          </p:spTgt>
                                        </p:tgtEl>
                                      </p:cBhvr>
                                    </p:animEffect>
                                  </p:childTnLst>
                                </p:cTn>
                              </p:par>
                            </p:childTnLst>
                          </p:cTn>
                        </p:par>
                        <p:par>
                          <p:cTn id="20" fill="hold">
                            <p:stCondLst>
                              <p:cond delay="3500"/>
                            </p:stCondLst>
                            <p:childTnLst>
                              <p:par>
                                <p:cTn id="21" presetID="22" presetClass="entr" presetSubtype="4" fill="hold" grpId="0" nodeType="after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wipe(down)">
                                      <p:cBhvr>
                                        <p:cTn id="23" dur="500"/>
                                        <p:tgtEl>
                                          <p:spTgt spid="10">
                                            <p:txEl>
                                              <p:pRg st="2" end="2"/>
                                            </p:txEl>
                                          </p:spTgt>
                                        </p:tgtEl>
                                      </p:cBhvr>
                                    </p:animEffect>
                                  </p:childTnLst>
                                </p:cTn>
                              </p:par>
                            </p:childTnLst>
                          </p:cTn>
                        </p:par>
                        <p:par>
                          <p:cTn id="24" fill="hold">
                            <p:stCondLst>
                              <p:cond delay="4000"/>
                            </p:stCondLst>
                            <p:childTnLst>
                              <p:par>
                                <p:cTn id="25" presetID="22" presetClass="entr" presetSubtype="4" fill="hold" grpId="0" nodeType="after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wipe(down)">
                                      <p:cBhvr>
                                        <p:cTn id="2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03691"/>
            <a:ext cx="5456279" cy="402566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6"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5376210E-B4EA-40E6-93EC-8EDD1D3AAF12}"/>
              </a:ext>
            </a:extLst>
          </p:cNvPr>
          <p:cNvSpPr>
            <a:spLocks noGrp="1"/>
          </p:cNvSpPr>
          <p:nvPr>
            <p:ph type="title"/>
          </p:nvPr>
        </p:nvSpPr>
        <p:spPr>
          <a:xfrm>
            <a:off x="1141413" y="618518"/>
            <a:ext cx="4459286" cy="1478570"/>
          </a:xfrm>
        </p:spPr>
        <p:txBody>
          <a:bodyPr>
            <a:normAutofit/>
          </a:bodyPr>
          <a:lstStyle/>
          <a:p>
            <a:r>
              <a:rPr lang="ro-RO" sz="3200" dirty="0"/>
              <a:t>Arhitectura aplicaţiei client - wwwroot</a:t>
            </a:r>
            <a:endParaRPr lang="en-US" sz="3200" dirty="0"/>
          </a:p>
        </p:txBody>
      </p:sp>
      <p:sp>
        <p:nvSpPr>
          <p:cNvPr id="10" name="Content Placeholder 9"/>
          <p:cNvSpPr>
            <a:spLocks noGrp="1"/>
          </p:cNvSpPr>
          <p:nvPr>
            <p:ph idx="1"/>
          </p:nvPr>
        </p:nvSpPr>
        <p:spPr>
          <a:xfrm>
            <a:off x="1141412" y="2249487"/>
            <a:ext cx="4459287" cy="3965046"/>
          </a:xfrm>
        </p:spPr>
        <p:txBody>
          <a:bodyPr>
            <a:normAutofit fontScale="92500" lnSpcReduction="10000"/>
          </a:bodyPr>
          <a:lstStyle/>
          <a:p>
            <a:r>
              <a:rPr lang="ro-RO" sz="2000" dirty="0"/>
              <a:t>app</a:t>
            </a:r>
          </a:p>
          <a:p>
            <a:pPr lvl="1"/>
            <a:r>
              <a:rPr lang="ro-RO" sz="1600" dirty="0"/>
              <a:t>controllers</a:t>
            </a:r>
          </a:p>
          <a:p>
            <a:pPr lvl="1"/>
            <a:r>
              <a:rPr lang="ro-RO" sz="1600" dirty="0"/>
              <a:t>directives</a:t>
            </a:r>
          </a:p>
          <a:p>
            <a:pPr lvl="1"/>
            <a:r>
              <a:rPr lang="ro-RO" sz="1600" dirty="0"/>
              <a:t>services</a:t>
            </a:r>
          </a:p>
          <a:p>
            <a:pPr lvl="1"/>
            <a:r>
              <a:rPr lang="ro-RO" sz="1600" dirty="0"/>
              <a:t>app.js</a:t>
            </a:r>
          </a:p>
          <a:p>
            <a:pPr lvl="1"/>
            <a:r>
              <a:rPr lang="ro-RO" sz="1600" dirty="0"/>
              <a:t>appRoute.js</a:t>
            </a:r>
          </a:p>
          <a:p>
            <a:r>
              <a:rPr lang="ro-RO" sz="2000" dirty="0"/>
              <a:t>assets</a:t>
            </a:r>
          </a:p>
          <a:p>
            <a:pPr lvl="1"/>
            <a:r>
              <a:rPr lang="ro-RO" sz="1600" dirty="0"/>
              <a:t>ass</a:t>
            </a:r>
          </a:p>
          <a:p>
            <a:pPr lvl="1"/>
            <a:r>
              <a:rPr lang="ro-RO" sz="1600" dirty="0"/>
              <a:t>img</a:t>
            </a:r>
          </a:p>
          <a:p>
            <a:pPr lvl="1"/>
            <a:r>
              <a:rPr lang="ro-RO" sz="1600" dirty="0"/>
              <a:t>js</a:t>
            </a:r>
          </a:p>
          <a:p>
            <a:r>
              <a:rPr lang="ro-RO" sz="2000" dirty="0"/>
              <a:t>views</a:t>
            </a:r>
          </a:p>
        </p:txBody>
      </p:sp>
      <p:sp>
        <p:nvSpPr>
          <p:cNvPr id="3" name="Slide Number Placeholder 2">
            <a:extLst>
              <a:ext uri="{FF2B5EF4-FFF2-40B4-BE49-F238E27FC236}">
                <a16:creationId xmlns:a16="http://schemas.microsoft.com/office/drawing/2014/main" id="{5D518488-869C-4916-9316-5332667DAAD4}"/>
              </a:ext>
            </a:extLst>
          </p:cNvPr>
          <p:cNvSpPr>
            <a:spLocks noGrp="1"/>
          </p:cNvSpPr>
          <p:nvPr>
            <p:ph type="sldNum" sz="quarter" idx="12"/>
          </p:nvPr>
        </p:nvSpPr>
        <p:spPr/>
        <p:txBody>
          <a:bodyPr/>
          <a:lstStyle/>
          <a:p>
            <a:fld id="{93A8A20A-9A89-48A9-A8C9-331189FDC513}" type="slidenum">
              <a:rPr lang="en-US" smtClean="0"/>
              <a:t>7</a:t>
            </a:fld>
            <a:endParaRPr lang="en-US"/>
          </a:p>
        </p:txBody>
      </p:sp>
    </p:spTree>
    <p:extLst>
      <p:ext uri="{BB962C8B-B14F-4D97-AF65-F5344CB8AC3E}">
        <p14:creationId xmlns:p14="http://schemas.microsoft.com/office/powerpoint/2010/main" val="54237836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par>
                          <p:cTn id="12" fill="hold">
                            <p:stCondLst>
                              <p:cond delay="2500"/>
                            </p:stCondLst>
                            <p:childTnLst>
                              <p:par>
                                <p:cTn id="13" presetID="22" presetClass="entr" presetSubtype="4"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down)">
                                      <p:cBhvr>
                                        <p:cTn id="15" dur="500"/>
                                        <p:tgtEl>
                                          <p:spTgt spid="10">
                                            <p:txEl>
                                              <p:pRg st="0" end="0"/>
                                            </p:txEl>
                                          </p:spTgt>
                                        </p:tgtEl>
                                      </p:cBhvr>
                                    </p:animEffect>
                                  </p:childTnLst>
                                </p:cTn>
                              </p:par>
                            </p:childTnLst>
                          </p:cTn>
                        </p:par>
                        <p:par>
                          <p:cTn id="16" fill="hold">
                            <p:stCondLst>
                              <p:cond delay="3000"/>
                            </p:stCondLst>
                            <p:childTnLst>
                              <p:par>
                                <p:cTn id="17" presetID="22" presetClass="entr" presetSubtype="4" fill="hold" grpId="0" nodeType="after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wipe(down)">
                                      <p:cBhvr>
                                        <p:cTn id="19" dur="500"/>
                                        <p:tgtEl>
                                          <p:spTgt spid="10">
                                            <p:txEl>
                                              <p:pRg st="1" end="1"/>
                                            </p:txEl>
                                          </p:spTgt>
                                        </p:tgtEl>
                                      </p:cBhvr>
                                    </p:animEffect>
                                  </p:childTnLst>
                                </p:cTn>
                              </p:par>
                            </p:childTnLst>
                          </p:cTn>
                        </p:par>
                        <p:par>
                          <p:cTn id="20" fill="hold">
                            <p:stCondLst>
                              <p:cond delay="3500"/>
                            </p:stCondLst>
                            <p:childTnLst>
                              <p:par>
                                <p:cTn id="21" presetID="22" presetClass="entr" presetSubtype="4" fill="hold" grpId="0" nodeType="after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wipe(down)">
                                      <p:cBhvr>
                                        <p:cTn id="23" dur="500"/>
                                        <p:tgtEl>
                                          <p:spTgt spid="10">
                                            <p:txEl>
                                              <p:pRg st="2" end="2"/>
                                            </p:txEl>
                                          </p:spTgt>
                                        </p:tgtEl>
                                      </p:cBhvr>
                                    </p:animEffect>
                                  </p:childTnLst>
                                </p:cTn>
                              </p:par>
                            </p:childTnLst>
                          </p:cTn>
                        </p:par>
                        <p:par>
                          <p:cTn id="24" fill="hold">
                            <p:stCondLst>
                              <p:cond delay="4000"/>
                            </p:stCondLst>
                            <p:childTnLst>
                              <p:par>
                                <p:cTn id="25" presetID="22" presetClass="entr" presetSubtype="4" fill="hold" grpId="0" nodeType="after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wipe(down)">
                                      <p:cBhvr>
                                        <p:cTn id="27" dur="500"/>
                                        <p:tgtEl>
                                          <p:spTgt spid="10">
                                            <p:txEl>
                                              <p:pRg st="3" end="3"/>
                                            </p:txEl>
                                          </p:spTgt>
                                        </p:tgtEl>
                                      </p:cBhvr>
                                    </p:animEffect>
                                  </p:childTnLst>
                                </p:cTn>
                              </p:par>
                            </p:childTnLst>
                          </p:cTn>
                        </p:par>
                        <p:par>
                          <p:cTn id="28" fill="hold">
                            <p:stCondLst>
                              <p:cond delay="4500"/>
                            </p:stCondLst>
                            <p:childTnLst>
                              <p:par>
                                <p:cTn id="29" presetID="22" presetClass="entr" presetSubtype="4" fill="hold" grpId="0" nodeType="after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Effect transition="in" filter="wipe(down)">
                                      <p:cBhvr>
                                        <p:cTn id="31" dur="500"/>
                                        <p:tgtEl>
                                          <p:spTgt spid="10">
                                            <p:txEl>
                                              <p:pRg st="4" end="4"/>
                                            </p:txEl>
                                          </p:spTgt>
                                        </p:tgtEl>
                                      </p:cBhvr>
                                    </p:animEffect>
                                  </p:childTnLst>
                                </p:cTn>
                              </p:par>
                            </p:childTnLst>
                          </p:cTn>
                        </p:par>
                        <p:par>
                          <p:cTn id="32" fill="hold">
                            <p:stCondLst>
                              <p:cond delay="5000"/>
                            </p:stCondLst>
                            <p:childTnLst>
                              <p:par>
                                <p:cTn id="33" presetID="22" presetClass="entr" presetSubtype="4" fill="hold" grpId="0" nodeType="after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wipe(down)">
                                      <p:cBhvr>
                                        <p:cTn id="35" dur="500"/>
                                        <p:tgtEl>
                                          <p:spTgt spid="10">
                                            <p:txEl>
                                              <p:pRg st="5" end="5"/>
                                            </p:txEl>
                                          </p:spTgt>
                                        </p:tgtEl>
                                      </p:cBhvr>
                                    </p:animEffect>
                                  </p:childTnLst>
                                </p:cTn>
                              </p:par>
                            </p:childTnLst>
                          </p:cTn>
                        </p:par>
                        <p:par>
                          <p:cTn id="36" fill="hold">
                            <p:stCondLst>
                              <p:cond delay="5500"/>
                            </p:stCondLst>
                            <p:childTnLst>
                              <p:par>
                                <p:cTn id="37" presetID="22" presetClass="entr" presetSubtype="4" fill="hold" grpId="0" nodeType="after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animEffect transition="in" filter="wipe(down)">
                                      <p:cBhvr>
                                        <p:cTn id="39" dur="500"/>
                                        <p:tgtEl>
                                          <p:spTgt spid="10">
                                            <p:txEl>
                                              <p:pRg st="6" end="6"/>
                                            </p:txEl>
                                          </p:spTgt>
                                        </p:tgtEl>
                                      </p:cBhvr>
                                    </p:animEffect>
                                  </p:childTnLst>
                                </p:cTn>
                              </p:par>
                            </p:childTnLst>
                          </p:cTn>
                        </p:par>
                        <p:par>
                          <p:cTn id="40" fill="hold">
                            <p:stCondLst>
                              <p:cond delay="6000"/>
                            </p:stCondLst>
                            <p:childTnLst>
                              <p:par>
                                <p:cTn id="41" presetID="22" presetClass="entr" presetSubtype="4" fill="hold" grpId="0" nodeType="after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animEffect transition="in" filter="wipe(down)">
                                      <p:cBhvr>
                                        <p:cTn id="43" dur="500"/>
                                        <p:tgtEl>
                                          <p:spTgt spid="10">
                                            <p:txEl>
                                              <p:pRg st="7" end="7"/>
                                            </p:txEl>
                                          </p:spTgt>
                                        </p:tgtEl>
                                      </p:cBhvr>
                                    </p:animEffect>
                                  </p:childTnLst>
                                </p:cTn>
                              </p:par>
                            </p:childTnLst>
                          </p:cTn>
                        </p:par>
                        <p:par>
                          <p:cTn id="44" fill="hold">
                            <p:stCondLst>
                              <p:cond delay="6500"/>
                            </p:stCondLst>
                            <p:childTnLst>
                              <p:par>
                                <p:cTn id="45" presetID="22" presetClass="entr" presetSubtype="4" fill="hold" grpId="0" nodeType="after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wipe(down)">
                                      <p:cBhvr>
                                        <p:cTn id="47" dur="500"/>
                                        <p:tgtEl>
                                          <p:spTgt spid="10">
                                            <p:txEl>
                                              <p:pRg st="8" end="8"/>
                                            </p:txEl>
                                          </p:spTgt>
                                        </p:tgtEl>
                                      </p:cBhvr>
                                    </p:animEffect>
                                  </p:childTnLst>
                                </p:cTn>
                              </p:par>
                            </p:childTnLst>
                          </p:cTn>
                        </p:par>
                        <p:par>
                          <p:cTn id="48" fill="hold">
                            <p:stCondLst>
                              <p:cond delay="7000"/>
                            </p:stCondLst>
                            <p:childTnLst>
                              <p:par>
                                <p:cTn id="49" presetID="22" presetClass="entr" presetSubtype="4" fill="hold" grpId="0" nodeType="afterEffect">
                                  <p:stCondLst>
                                    <p:cond delay="0"/>
                                  </p:stCondLst>
                                  <p:childTnLst>
                                    <p:set>
                                      <p:cBhvr>
                                        <p:cTn id="50" dur="1" fill="hold">
                                          <p:stCondLst>
                                            <p:cond delay="0"/>
                                          </p:stCondLst>
                                        </p:cTn>
                                        <p:tgtEl>
                                          <p:spTgt spid="10">
                                            <p:txEl>
                                              <p:pRg st="9" end="9"/>
                                            </p:txEl>
                                          </p:spTgt>
                                        </p:tgtEl>
                                        <p:attrNameLst>
                                          <p:attrName>style.visibility</p:attrName>
                                        </p:attrNameLst>
                                      </p:cBhvr>
                                      <p:to>
                                        <p:strVal val="visible"/>
                                      </p:to>
                                    </p:set>
                                    <p:animEffect transition="in" filter="wipe(down)">
                                      <p:cBhvr>
                                        <p:cTn id="51" dur="500"/>
                                        <p:tgtEl>
                                          <p:spTgt spid="10">
                                            <p:txEl>
                                              <p:pRg st="9" end="9"/>
                                            </p:txEl>
                                          </p:spTgt>
                                        </p:tgtEl>
                                      </p:cBhvr>
                                    </p:animEffect>
                                  </p:childTnLst>
                                </p:cTn>
                              </p:par>
                            </p:childTnLst>
                          </p:cTn>
                        </p:par>
                        <p:par>
                          <p:cTn id="52" fill="hold">
                            <p:stCondLst>
                              <p:cond delay="7500"/>
                            </p:stCondLst>
                            <p:childTnLst>
                              <p:par>
                                <p:cTn id="53" presetID="22" presetClass="entr" presetSubtype="4" fill="hold" grpId="0" nodeType="afterEffect">
                                  <p:stCondLst>
                                    <p:cond delay="0"/>
                                  </p:stCondLst>
                                  <p:childTnLst>
                                    <p:set>
                                      <p:cBhvr>
                                        <p:cTn id="54" dur="1" fill="hold">
                                          <p:stCondLst>
                                            <p:cond delay="0"/>
                                          </p:stCondLst>
                                        </p:cTn>
                                        <p:tgtEl>
                                          <p:spTgt spid="10">
                                            <p:txEl>
                                              <p:pRg st="10" end="10"/>
                                            </p:txEl>
                                          </p:spTgt>
                                        </p:tgtEl>
                                        <p:attrNameLst>
                                          <p:attrName>style.visibility</p:attrName>
                                        </p:attrNameLst>
                                      </p:cBhvr>
                                      <p:to>
                                        <p:strVal val="visible"/>
                                      </p:to>
                                    </p:set>
                                    <p:animEffect transition="in" filter="wipe(down)">
                                      <p:cBhvr>
                                        <p:cTn id="55"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4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id="{DCB3ACDE-B5E5-4D1E-892A-18A63E6F5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97009"/>
            <a:ext cx="5456279" cy="503903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4" name="Group 5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5"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6"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7"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1"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2"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7A6954D1-36B7-488F-99FA-C8A75055C4FB}"/>
              </a:ext>
            </a:extLst>
          </p:cNvPr>
          <p:cNvSpPr>
            <a:spLocks noGrp="1"/>
          </p:cNvSpPr>
          <p:nvPr>
            <p:ph type="title"/>
          </p:nvPr>
        </p:nvSpPr>
        <p:spPr>
          <a:xfrm>
            <a:off x="1141413" y="618518"/>
            <a:ext cx="4459286" cy="1478570"/>
          </a:xfrm>
        </p:spPr>
        <p:txBody>
          <a:bodyPr>
            <a:normAutofit/>
          </a:bodyPr>
          <a:lstStyle/>
          <a:p>
            <a:r>
              <a:rPr lang="ro-RO" sz="3200" dirty="0"/>
              <a:t>Arhitectura aplicaţiei server - </a:t>
            </a:r>
            <a:br>
              <a:rPr lang="ro-RO" sz="3200" dirty="0"/>
            </a:br>
            <a:r>
              <a:rPr lang="ro-RO" sz="3200" dirty="0"/>
              <a:t>Bookishnet.MVC</a:t>
            </a:r>
            <a:endParaRPr lang="en-US" sz="3200" dirty="0"/>
          </a:p>
        </p:txBody>
      </p:sp>
      <p:sp>
        <p:nvSpPr>
          <p:cNvPr id="10" name="Content Placeholder 9"/>
          <p:cNvSpPr>
            <a:spLocks noGrp="1"/>
          </p:cNvSpPr>
          <p:nvPr>
            <p:ph idx="1"/>
          </p:nvPr>
        </p:nvSpPr>
        <p:spPr>
          <a:xfrm>
            <a:off x="1141412" y="2249487"/>
            <a:ext cx="4459287" cy="3965046"/>
          </a:xfrm>
        </p:spPr>
        <p:txBody>
          <a:bodyPr>
            <a:normAutofit/>
          </a:bodyPr>
          <a:lstStyle/>
          <a:p>
            <a:r>
              <a:rPr lang="ro-RO" sz="2000" dirty="0"/>
              <a:t>Controllers</a:t>
            </a:r>
          </a:p>
          <a:p>
            <a:pPr lvl="1"/>
            <a:r>
              <a:rPr lang="ro-RO" dirty="0"/>
              <a:t>Api</a:t>
            </a:r>
          </a:p>
          <a:p>
            <a:pPr lvl="1"/>
            <a:r>
              <a:rPr lang="ro-RO" dirty="0"/>
              <a:t>Web</a:t>
            </a:r>
          </a:p>
          <a:p>
            <a:r>
              <a:rPr lang="ro-RO" sz="2000" dirty="0"/>
              <a:t>Models</a:t>
            </a:r>
          </a:p>
          <a:p>
            <a:r>
              <a:rPr lang="ro-RO" sz="2000" dirty="0"/>
              <a:t>Utilities</a:t>
            </a:r>
          </a:p>
        </p:txBody>
      </p:sp>
      <p:sp>
        <p:nvSpPr>
          <p:cNvPr id="3" name="Slide Number Placeholder 2">
            <a:extLst>
              <a:ext uri="{FF2B5EF4-FFF2-40B4-BE49-F238E27FC236}">
                <a16:creationId xmlns:a16="http://schemas.microsoft.com/office/drawing/2014/main" id="{ECFF4227-DEFE-43B8-A192-862950AC6A09}"/>
              </a:ext>
            </a:extLst>
          </p:cNvPr>
          <p:cNvSpPr>
            <a:spLocks noGrp="1"/>
          </p:cNvSpPr>
          <p:nvPr>
            <p:ph type="sldNum" sz="quarter" idx="12"/>
          </p:nvPr>
        </p:nvSpPr>
        <p:spPr/>
        <p:txBody>
          <a:bodyPr/>
          <a:lstStyle/>
          <a:p>
            <a:fld id="{93A8A20A-9A89-48A9-A8C9-331189FDC513}" type="slidenum">
              <a:rPr lang="en-US" smtClean="0"/>
              <a:t>8</a:t>
            </a:fld>
            <a:endParaRPr lang="en-US"/>
          </a:p>
        </p:txBody>
      </p:sp>
    </p:spTree>
    <p:extLst>
      <p:ext uri="{BB962C8B-B14F-4D97-AF65-F5344CB8AC3E}">
        <p14:creationId xmlns:p14="http://schemas.microsoft.com/office/powerpoint/2010/main" val="374527108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2500"/>
                            </p:stCondLst>
                            <p:childTnLst>
                              <p:par>
                                <p:cTn id="13" presetID="16" presetClass="entr" presetSubtype="21"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barn(inVertical)">
                                      <p:cBhvr>
                                        <p:cTn id="15" dur="500"/>
                                        <p:tgtEl>
                                          <p:spTgt spid="10">
                                            <p:txEl>
                                              <p:pRg st="0" end="0"/>
                                            </p:txEl>
                                          </p:spTgt>
                                        </p:tgtEl>
                                      </p:cBhvr>
                                    </p:animEffect>
                                  </p:childTnLst>
                                </p:cTn>
                              </p:par>
                            </p:childTnLst>
                          </p:cTn>
                        </p:par>
                        <p:par>
                          <p:cTn id="16" fill="hold">
                            <p:stCondLst>
                              <p:cond delay="3000"/>
                            </p:stCondLst>
                            <p:childTnLst>
                              <p:par>
                                <p:cTn id="17" presetID="16" presetClass="entr" presetSubtype="21" fill="hold" grpId="0" nodeType="after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barn(inVertical)">
                                      <p:cBhvr>
                                        <p:cTn id="19" dur="500"/>
                                        <p:tgtEl>
                                          <p:spTgt spid="10">
                                            <p:txEl>
                                              <p:pRg st="1" end="1"/>
                                            </p:txEl>
                                          </p:spTgt>
                                        </p:tgtEl>
                                      </p:cBhvr>
                                    </p:animEffect>
                                  </p:childTnLst>
                                </p:cTn>
                              </p:par>
                            </p:childTnLst>
                          </p:cTn>
                        </p:par>
                        <p:par>
                          <p:cTn id="20" fill="hold">
                            <p:stCondLst>
                              <p:cond delay="3500"/>
                            </p:stCondLst>
                            <p:childTnLst>
                              <p:par>
                                <p:cTn id="21" presetID="16" presetClass="entr" presetSubtype="21" fill="hold" grpId="0" nodeType="after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barn(inVertical)">
                                      <p:cBhvr>
                                        <p:cTn id="23" dur="500"/>
                                        <p:tgtEl>
                                          <p:spTgt spid="10">
                                            <p:txEl>
                                              <p:pRg st="2" end="2"/>
                                            </p:txEl>
                                          </p:spTgt>
                                        </p:tgtEl>
                                      </p:cBhvr>
                                    </p:animEffect>
                                  </p:childTnLst>
                                </p:cTn>
                              </p:par>
                            </p:childTnLst>
                          </p:cTn>
                        </p:par>
                        <p:par>
                          <p:cTn id="24" fill="hold">
                            <p:stCondLst>
                              <p:cond delay="4000"/>
                            </p:stCondLst>
                            <p:childTnLst>
                              <p:par>
                                <p:cTn id="25" presetID="16" presetClass="entr" presetSubtype="21" fill="hold" grpId="0" nodeType="after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barn(inVertical)">
                                      <p:cBhvr>
                                        <p:cTn id="27" dur="500"/>
                                        <p:tgtEl>
                                          <p:spTgt spid="10">
                                            <p:txEl>
                                              <p:pRg st="3" end="3"/>
                                            </p:txEl>
                                          </p:spTgt>
                                        </p:tgtEl>
                                      </p:cBhvr>
                                    </p:animEffect>
                                  </p:childTnLst>
                                </p:cTn>
                              </p:par>
                            </p:childTnLst>
                          </p:cTn>
                        </p:par>
                        <p:par>
                          <p:cTn id="28" fill="hold">
                            <p:stCondLst>
                              <p:cond delay="4500"/>
                            </p:stCondLst>
                            <p:childTnLst>
                              <p:par>
                                <p:cTn id="29" presetID="16" presetClass="entr" presetSubtype="21" fill="hold" grpId="0" nodeType="after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Effect transition="in" filter="barn(inVertical)">
                                      <p:cBhvr>
                                        <p:cTn id="31"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9" name="Rectangle 1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57487"/>
            <a:ext cx="5456279" cy="471807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23" name="Group 12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4"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25"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2"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3"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4"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5"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6"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7"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8"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9"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0"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1"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2"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3"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4"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5"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8"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0"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D6B27921-8ED5-4A1F-B1D8-77FC57B727AF}"/>
              </a:ext>
            </a:extLst>
          </p:cNvPr>
          <p:cNvSpPr>
            <a:spLocks noGrp="1"/>
          </p:cNvSpPr>
          <p:nvPr>
            <p:ph type="title"/>
          </p:nvPr>
        </p:nvSpPr>
        <p:spPr>
          <a:xfrm>
            <a:off x="992188" y="618518"/>
            <a:ext cx="4608511" cy="1478570"/>
          </a:xfrm>
        </p:spPr>
        <p:txBody>
          <a:bodyPr>
            <a:normAutofit/>
          </a:bodyPr>
          <a:lstStyle/>
          <a:p>
            <a:pPr>
              <a:lnSpc>
                <a:spcPct val="70000"/>
              </a:lnSpc>
            </a:pPr>
            <a:r>
              <a:rPr lang="ro-RO" sz="3000" dirty="0"/>
              <a:t>Arhitectura aplicaţiei server - Bookishnet.ServiceLayer</a:t>
            </a:r>
            <a:endParaRPr lang="en-US" sz="3000" dirty="0"/>
          </a:p>
        </p:txBody>
      </p:sp>
      <p:sp>
        <p:nvSpPr>
          <p:cNvPr id="13" name="Content Placeholder 9"/>
          <p:cNvSpPr>
            <a:spLocks noGrp="1"/>
          </p:cNvSpPr>
          <p:nvPr>
            <p:ph idx="1"/>
          </p:nvPr>
        </p:nvSpPr>
        <p:spPr>
          <a:xfrm>
            <a:off x="1141412" y="2249487"/>
            <a:ext cx="4459287" cy="3965046"/>
          </a:xfrm>
        </p:spPr>
        <p:txBody>
          <a:bodyPr>
            <a:normAutofit/>
          </a:bodyPr>
          <a:lstStyle/>
          <a:p>
            <a:r>
              <a:rPr lang="ro-RO" sz="2000" dirty="0"/>
              <a:t>Interfaces</a:t>
            </a:r>
          </a:p>
          <a:p>
            <a:r>
              <a:rPr lang="ro-RO" sz="2000" dirty="0"/>
              <a:t>Services</a:t>
            </a:r>
          </a:p>
          <a:p>
            <a:r>
              <a:rPr lang="ro-RO" sz="2000" dirty="0"/>
              <a:t>Repository class -</a:t>
            </a:r>
            <a:r>
              <a:rPr lang="en-US" sz="2000" dirty="0"/>
              <a:t>&gt;</a:t>
            </a:r>
            <a:r>
              <a:rPr lang="ro-RO" sz="2000" dirty="0"/>
              <a:t> Service class</a:t>
            </a:r>
            <a:endParaRPr lang="en-US" sz="2000" dirty="0"/>
          </a:p>
        </p:txBody>
      </p:sp>
      <p:sp>
        <p:nvSpPr>
          <p:cNvPr id="3" name="Slide Number Placeholder 2">
            <a:extLst>
              <a:ext uri="{FF2B5EF4-FFF2-40B4-BE49-F238E27FC236}">
                <a16:creationId xmlns:a16="http://schemas.microsoft.com/office/drawing/2014/main" id="{F158642E-B1CC-4AC2-A133-1639A8F8760E}"/>
              </a:ext>
            </a:extLst>
          </p:cNvPr>
          <p:cNvSpPr>
            <a:spLocks noGrp="1"/>
          </p:cNvSpPr>
          <p:nvPr>
            <p:ph type="sldNum" sz="quarter" idx="12"/>
          </p:nvPr>
        </p:nvSpPr>
        <p:spPr/>
        <p:txBody>
          <a:bodyPr/>
          <a:lstStyle/>
          <a:p>
            <a:fld id="{93A8A20A-9A89-48A9-A8C9-331189FDC513}" type="slidenum">
              <a:rPr lang="en-US" smtClean="0"/>
              <a:t>9</a:t>
            </a:fld>
            <a:endParaRPr lang="en-US"/>
          </a:p>
        </p:txBody>
      </p:sp>
    </p:spTree>
    <p:extLst>
      <p:ext uri="{BB962C8B-B14F-4D97-AF65-F5344CB8AC3E}">
        <p14:creationId xmlns:p14="http://schemas.microsoft.com/office/powerpoint/2010/main" val="252966308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par>
                          <p:cTn id="12" fill="hold">
                            <p:stCondLst>
                              <p:cond delay="2500"/>
                            </p:stCondLst>
                            <p:childTnLst>
                              <p:par>
                                <p:cTn id="13" presetID="16" presetClass="entr" presetSubtype="21" fill="hold" grpId="0" nodeType="after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barn(inVertical)">
                                      <p:cBhvr>
                                        <p:cTn id="15" dur="500"/>
                                        <p:tgtEl>
                                          <p:spTgt spid="13">
                                            <p:txEl>
                                              <p:pRg st="0" end="0"/>
                                            </p:txEl>
                                          </p:spTgt>
                                        </p:tgtEl>
                                      </p:cBhvr>
                                    </p:animEffect>
                                  </p:childTnLst>
                                </p:cTn>
                              </p:par>
                            </p:childTnLst>
                          </p:cTn>
                        </p:par>
                        <p:par>
                          <p:cTn id="16" fill="hold">
                            <p:stCondLst>
                              <p:cond delay="3000"/>
                            </p:stCondLst>
                            <p:childTnLst>
                              <p:par>
                                <p:cTn id="17" presetID="16" presetClass="entr" presetSubtype="21" fill="hold" grpId="0" nodeType="after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barn(inVertical)">
                                      <p:cBhvr>
                                        <p:cTn id="19" dur="500"/>
                                        <p:tgtEl>
                                          <p:spTgt spid="13">
                                            <p:txEl>
                                              <p:pRg st="1" end="1"/>
                                            </p:txEl>
                                          </p:spTgt>
                                        </p:tgtEl>
                                      </p:cBhvr>
                                    </p:animEffect>
                                  </p:childTnLst>
                                </p:cTn>
                              </p:par>
                            </p:childTnLst>
                          </p:cTn>
                        </p:par>
                        <p:par>
                          <p:cTn id="20" fill="hold">
                            <p:stCondLst>
                              <p:cond delay="3500"/>
                            </p:stCondLst>
                            <p:childTnLst>
                              <p:par>
                                <p:cTn id="21" presetID="16" presetClass="entr" presetSubtype="21" fill="hold" grpId="0" nodeType="after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barn(inVertical)">
                                      <p:cBhvr>
                                        <p:cTn id="23"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316</TotalTime>
  <Words>584</Words>
  <Application>Microsoft Office PowerPoint</Application>
  <PresentationFormat>Widescreen</PresentationFormat>
  <Paragraphs>139</Paragraphs>
  <Slides>20</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Trebuchet MS</vt:lpstr>
      <vt:lpstr>Tw Cen MT</vt:lpstr>
      <vt:lpstr>Circuit</vt:lpstr>
      <vt:lpstr>BookishNet</vt:lpstr>
      <vt:lpstr>Cuprins</vt:lpstr>
      <vt:lpstr>Introducere şi motivarea alegerii temei</vt:lpstr>
      <vt:lpstr>Proiectare şi arhitectură</vt:lpstr>
      <vt:lpstr>Structura generală</vt:lpstr>
      <vt:lpstr>Arhitectura aplicaţiei client -Bookishnet.MVC</vt:lpstr>
      <vt:lpstr>Arhitectura aplicaţiei client - wwwroot</vt:lpstr>
      <vt:lpstr>Arhitectura aplicaţiei server -  Bookishnet.MVC</vt:lpstr>
      <vt:lpstr>Arhitectura aplicaţiei server - Bookishnet.ServiceLayer</vt:lpstr>
      <vt:lpstr>Arhitectura aplicaţiei server - Bookishnet.DataLayer</vt:lpstr>
      <vt:lpstr>Arhitectura testelor -  Bookishnet.DataLayer.Tests</vt:lpstr>
      <vt:lpstr>Arhitectura testelor - Bookishnet.MVC.Tests</vt:lpstr>
      <vt:lpstr>Demo</vt:lpstr>
      <vt:lpstr>Concluzii</vt:lpstr>
      <vt:lpstr>Concluzii</vt:lpstr>
      <vt:lpstr>Concluzii</vt:lpstr>
      <vt:lpstr>Concluzii</vt:lpstr>
      <vt:lpstr>direcţii de dezvoltare</vt:lpstr>
      <vt:lpstr>Întrebări?</vt:lpstr>
      <vt:lpstr>Vă mulțumesc pentru timpul acordat!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Teo</dc:creator>
  <cp:lastModifiedBy>Teofil Ursan</cp:lastModifiedBy>
  <cp:revision>22</cp:revision>
  <dcterms:created xsi:type="dcterms:W3CDTF">2017-06-26T14:04:27Z</dcterms:created>
  <dcterms:modified xsi:type="dcterms:W3CDTF">2017-06-29T11:29:33Z</dcterms:modified>
</cp:coreProperties>
</file>